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795" r:id="rId3"/>
    <p:sldId id="267" r:id="rId4"/>
    <p:sldId id="531" r:id="rId5"/>
    <p:sldId id="532" r:id="rId6"/>
    <p:sldId id="533" r:id="rId7"/>
    <p:sldId id="257" r:id="rId8"/>
    <p:sldId id="258" r:id="rId9"/>
    <p:sldId id="268" r:id="rId10"/>
    <p:sldId id="797" r:id="rId11"/>
    <p:sldId id="538" r:id="rId12"/>
    <p:sldId id="440" r:id="rId13"/>
    <p:sldId id="563" r:id="rId14"/>
    <p:sldId id="564" r:id="rId15"/>
    <p:sldId id="539" r:id="rId16"/>
    <p:sldId id="803" r:id="rId17"/>
    <p:sldId id="449" r:id="rId18"/>
    <p:sldId id="442" r:id="rId19"/>
    <p:sldId id="792" r:id="rId20"/>
    <p:sldId id="432" r:id="rId21"/>
    <p:sldId id="798" r:id="rId22"/>
    <p:sldId id="810" r:id="rId23"/>
    <p:sldId id="799" r:id="rId24"/>
    <p:sldId id="811" r:id="rId25"/>
    <p:sldId id="802" r:id="rId26"/>
    <p:sldId id="815" r:id="rId27"/>
    <p:sldId id="816" r:id="rId28"/>
    <p:sldId id="801" r:id="rId29"/>
    <p:sldId id="814" r:id="rId30"/>
    <p:sldId id="806" r:id="rId31"/>
    <p:sldId id="807" r:id="rId32"/>
    <p:sldId id="804" r:id="rId33"/>
    <p:sldId id="812" r:id="rId34"/>
    <p:sldId id="813" r:id="rId35"/>
    <p:sldId id="817" r:id="rId36"/>
    <p:sldId id="790" r:id="rId37"/>
    <p:sldId id="791" r:id="rId38"/>
    <p:sldId id="793" r:id="rId39"/>
    <p:sldId id="7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. Intro" id="{03E1D4DF-05BB-4EB5-B278-43F8E486D8D1}">
          <p14:sldIdLst>
            <p14:sldId id="256"/>
            <p14:sldId id="795"/>
            <p14:sldId id="267"/>
          </p14:sldIdLst>
        </p14:section>
        <p14:section name="0.2 ToC" id="{7839F564-DBEC-44BE-A141-D034A17BA8A5}">
          <p14:sldIdLst>
            <p14:sldId id="531"/>
            <p14:sldId id="532"/>
            <p14:sldId id="533"/>
          </p14:sldIdLst>
        </p14:section>
        <p14:section name="1. ALM for you" id="{F7AACCBB-3230-402F-987A-7BE078D10F5D}">
          <p14:sldIdLst>
            <p14:sldId id="257"/>
            <p14:sldId id="258"/>
            <p14:sldId id="268"/>
            <p14:sldId id="797"/>
            <p14:sldId id="538"/>
            <p14:sldId id="440"/>
            <p14:sldId id="563"/>
            <p14:sldId id="564"/>
            <p14:sldId id="539"/>
          </p14:sldIdLst>
        </p14:section>
        <p14:section name="2 ALM OOB" id="{1113DDB6-4D24-4275-A7F8-7C3B4912AC26}">
          <p14:sldIdLst>
            <p14:sldId id="803"/>
            <p14:sldId id="449"/>
            <p14:sldId id="442"/>
            <p14:sldId id="792"/>
            <p14:sldId id="432"/>
            <p14:sldId id="798"/>
            <p14:sldId id="810"/>
            <p14:sldId id="799"/>
            <p14:sldId id="811"/>
            <p14:sldId id="802"/>
            <p14:sldId id="815"/>
            <p14:sldId id="816"/>
            <p14:sldId id="801"/>
            <p14:sldId id="814"/>
            <p14:sldId id="806"/>
            <p14:sldId id="807"/>
            <p14:sldId id="804"/>
            <p14:sldId id="812"/>
            <p14:sldId id="813"/>
            <p14:sldId id="817"/>
            <p14:sldId id="790"/>
            <p14:sldId id="791"/>
            <p14:sldId id="793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AAB01-F4BA-4419-A02D-94A8055B3CD5}" v="37" dt="2019-07-19T16:42:49.142"/>
    <p1510:client id="{2001C745-4DC0-4B01-85D1-DD60C34AB39D}" v="96" dt="2019-07-19T13:44:35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21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8E5BC-E1CD-40F2-A8F0-BAECA8595A0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1E380E3-4764-4C3B-ABAA-AD9203AEF6F7}">
      <dgm:prSet/>
      <dgm:spPr/>
      <dgm:t>
        <a:bodyPr/>
        <a:lstStyle/>
        <a:p>
          <a:r>
            <a:rPr lang="en-US" b="1"/>
            <a:t>Minor to existing work items </a:t>
          </a:r>
          <a:r>
            <a:rPr lang="en-US"/>
            <a:t>– fields, change state model</a:t>
          </a:r>
        </a:p>
      </dgm:t>
    </dgm:pt>
    <dgm:pt modelId="{0C67CDF8-03CC-4F80-8A95-80E013C7BC24}" type="parTrans" cxnId="{D0A911B4-1855-4E7C-88EF-4B36ECD43560}">
      <dgm:prSet/>
      <dgm:spPr/>
      <dgm:t>
        <a:bodyPr/>
        <a:lstStyle/>
        <a:p>
          <a:endParaRPr lang="en-US"/>
        </a:p>
      </dgm:t>
    </dgm:pt>
    <dgm:pt modelId="{B6752B01-9DA3-4EF3-A3B7-7074D919C817}" type="sibTrans" cxnId="{D0A911B4-1855-4E7C-88EF-4B36ECD43560}">
      <dgm:prSet/>
      <dgm:spPr/>
      <dgm:t>
        <a:bodyPr/>
        <a:lstStyle/>
        <a:p>
          <a:endParaRPr lang="en-US"/>
        </a:p>
      </dgm:t>
    </dgm:pt>
    <dgm:pt modelId="{7335C086-009F-46C6-9852-7435E44A5FF6}">
      <dgm:prSet/>
      <dgm:spPr/>
      <dgm:t>
        <a:bodyPr/>
        <a:lstStyle/>
        <a:p>
          <a:r>
            <a:rPr lang="en-US" b="1"/>
            <a:t>Mixing work items </a:t>
          </a:r>
          <a:r>
            <a:rPr lang="en-US"/>
            <a:t>– mix Agile and CMMI</a:t>
          </a:r>
        </a:p>
      </dgm:t>
    </dgm:pt>
    <dgm:pt modelId="{B01C4135-3F48-4F06-8AD8-8544F139550C}" type="parTrans" cxnId="{4525F81A-6E5A-4F1B-B289-5DF147BD7265}">
      <dgm:prSet/>
      <dgm:spPr/>
      <dgm:t>
        <a:bodyPr/>
        <a:lstStyle/>
        <a:p>
          <a:endParaRPr lang="en-US"/>
        </a:p>
      </dgm:t>
    </dgm:pt>
    <dgm:pt modelId="{059BE6DB-299B-4370-9BD4-634961848D93}" type="sibTrans" cxnId="{4525F81A-6E5A-4F1B-B289-5DF147BD7265}">
      <dgm:prSet/>
      <dgm:spPr/>
      <dgm:t>
        <a:bodyPr/>
        <a:lstStyle/>
        <a:p>
          <a:endParaRPr lang="en-US"/>
        </a:p>
      </dgm:t>
    </dgm:pt>
    <dgm:pt modelId="{1363D4E0-B0F2-466F-AA03-03CD30069B04}">
      <dgm:prSet/>
      <dgm:spPr/>
      <dgm:t>
        <a:bodyPr/>
        <a:lstStyle/>
        <a:p>
          <a:r>
            <a:rPr lang="en-US" dirty="0"/>
            <a:t>Completely </a:t>
          </a:r>
          <a:r>
            <a:rPr lang="en-US" b="1" dirty="0"/>
            <a:t>new set of work </a:t>
          </a:r>
          <a:r>
            <a:rPr lang="en-US" dirty="0"/>
            <a:t>items </a:t>
          </a:r>
        </a:p>
      </dgm:t>
    </dgm:pt>
    <dgm:pt modelId="{67B48448-950F-426D-B168-AC3EA768C101}" type="parTrans" cxnId="{FE575DA6-249A-499B-ACCB-9F15FCC3B14D}">
      <dgm:prSet/>
      <dgm:spPr/>
      <dgm:t>
        <a:bodyPr/>
        <a:lstStyle/>
        <a:p>
          <a:endParaRPr lang="en-US"/>
        </a:p>
      </dgm:t>
    </dgm:pt>
    <dgm:pt modelId="{D4E56184-AD7B-48B1-8E5C-EE756D9D1CBC}" type="sibTrans" cxnId="{FE575DA6-249A-499B-ACCB-9F15FCC3B14D}">
      <dgm:prSet/>
      <dgm:spPr/>
      <dgm:t>
        <a:bodyPr/>
        <a:lstStyle/>
        <a:p>
          <a:endParaRPr lang="en-US"/>
        </a:p>
      </dgm:t>
    </dgm:pt>
    <dgm:pt modelId="{8C785F30-E0B5-41A3-8B07-C5A4487EC63A}" type="pres">
      <dgm:prSet presAssocID="{8168E5BC-E1CD-40F2-A8F0-BAECA8595A03}" presName="root" presStyleCnt="0">
        <dgm:presLayoutVars>
          <dgm:dir/>
          <dgm:resizeHandles val="exact"/>
        </dgm:presLayoutVars>
      </dgm:prSet>
      <dgm:spPr/>
    </dgm:pt>
    <dgm:pt modelId="{2C572699-8295-42D0-A6F0-C50BAA06C41C}" type="pres">
      <dgm:prSet presAssocID="{C1E380E3-4764-4C3B-ABAA-AD9203AEF6F7}" presName="compNode" presStyleCnt="0"/>
      <dgm:spPr/>
    </dgm:pt>
    <dgm:pt modelId="{69E03B29-0879-4BD1-8C4A-7B68831128B6}" type="pres">
      <dgm:prSet presAssocID="{C1E380E3-4764-4C3B-ABAA-AD9203AEF6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Outline"/>
        </a:ext>
      </dgm:extLst>
    </dgm:pt>
    <dgm:pt modelId="{243BBDF2-57F2-4550-8780-B20B936A42E3}" type="pres">
      <dgm:prSet presAssocID="{C1E380E3-4764-4C3B-ABAA-AD9203AEF6F7}" presName="spaceRect" presStyleCnt="0"/>
      <dgm:spPr/>
    </dgm:pt>
    <dgm:pt modelId="{F11CD45E-9B69-4B38-A8B4-4AAEDDA5DF6F}" type="pres">
      <dgm:prSet presAssocID="{C1E380E3-4764-4C3B-ABAA-AD9203AEF6F7}" presName="textRect" presStyleLbl="revTx" presStyleIdx="0" presStyleCnt="3">
        <dgm:presLayoutVars>
          <dgm:chMax val="1"/>
          <dgm:chPref val="1"/>
        </dgm:presLayoutVars>
      </dgm:prSet>
      <dgm:spPr/>
    </dgm:pt>
    <dgm:pt modelId="{4A55462B-FB85-4BD6-B609-10AE238D7A9E}" type="pres">
      <dgm:prSet presAssocID="{B6752B01-9DA3-4EF3-A3B7-7074D919C817}" presName="sibTrans" presStyleCnt="0"/>
      <dgm:spPr/>
    </dgm:pt>
    <dgm:pt modelId="{1C29A6F7-13D6-4A69-85B8-E64130819CDF}" type="pres">
      <dgm:prSet presAssocID="{7335C086-009F-46C6-9852-7435E44A5FF6}" presName="compNode" presStyleCnt="0"/>
      <dgm:spPr/>
    </dgm:pt>
    <dgm:pt modelId="{F575E1CA-FE88-4624-B476-E0940AD668DD}" type="pres">
      <dgm:prSet presAssocID="{7335C086-009F-46C6-9852-7435E44A5F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AE109F8A-1F44-46EF-B185-7C976C887C0E}" type="pres">
      <dgm:prSet presAssocID="{7335C086-009F-46C6-9852-7435E44A5FF6}" presName="spaceRect" presStyleCnt="0"/>
      <dgm:spPr/>
    </dgm:pt>
    <dgm:pt modelId="{54A227EA-524D-4BD0-BDE0-FAA7CBC820C7}" type="pres">
      <dgm:prSet presAssocID="{7335C086-009F-46C6-9852-7435E44A5FF6}" presName="textRect" presStyleLbl="revTx" presStyleIdx="1" presStyleCnt="3">
        <dgm:presLayoutVars>
          <dgm:chMax val="1"/>
          <dgm:chPref val="1"/>
        </dgm:presLayoutVars>
      </dgm:prSet>
      <dgm:spPr/>
    </dgm:pt>
    <dgm:pt modelId="{1C5B98EB-8F2A-459A-8C67-4EA02181038E}" type="pres">
      <dgm:prSet presAssocID="{059BE6DB-299B-4370-9BD4-634961848D93}" presName="sibTrans" presStyleCnt="0"/>
      <dgm:spPr/>
    </dgm:pt>
    <dgm:pt modelId="{22876208-380C-4711-809C-CA6034E9A0B8}" type="pres">
      <dgm:prSet presAssocID="{1363D4E0-B0F2-466F-AA03-03CD30069B04}" presName="compNode" presStyleCnt="0"/>
      <dgm:spPr/>
    </dgm:pt>
    <dgm:pt modelId="{656046D2-E08C-4B84-841E-2B1F9855ADE2}" type="pres">
      <dgm:prSet presAssocID="{1363D4E0-B0F2-466F-AA03-03CD30069B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eriskSolid"/>
        </a:ext>
      </dgm:extLst>
    </dgm:pt>
    <dgm:pt modelId="{06AB5E5C-6502-430B-BA0A-188FE4557875}" type="pres">
      <dgm:prSet presAssocID="{1363D4E0-B0F2-466F-AA03-03CD30069B04}" presName="spaceRect" presStyleCnt="0"/>
      <dgm:spPr/>
    </dgm:pt>
    <dgm:pt modelId="{B67D91D9-1E07-4FD4-965A-DA004EA2D8D6}" type="pres">
      <dgm:prSet presAssocID="{1363D4E0-B0F2-466F-AA03-03CD30069B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FF3D0E-70A1-4C6A-B514-282883EF5125}" type="presOf" srcId="{8168E5BC-E1CD-40F2-A8F0-BAECA8595A03}" destId="{8C785F30-E0B5-41A3-8B07-C5A4487EC63A}" srcOrd="0" destOrd="0" presId="urn:microsoft.com/office/officeart/2018/2/layout/IconLabelList"/>
    <dgm:cxn modelId="{4525F81A-6E5A-4F1B-B289-5DF147BD7265}" srcId="{8168E5BC-E1CD-40F2-A8F0-BAECA8595A03}" destId="{7335C086-009F-46C6-9852-7435E44A5FF6}" srcOrd="1" destOrd="0" parTransId="{B01C4135-3F48-4F06-8AD8-8544F139550C}" sibTransId="{059BE6DB-299B-4370-9BD4-634961848D93}"/>
    <dgm:cxn modelId="{B0B0C339-B4DD-4EB8-BB15-F73DAEB0EB09}" type="presOf" srcId="{C1E380E3-4764-4C3B-ABAA-AD9203AEF6F7}" destId="{F11CD45E-9B69-4B38-A8B4-4AAEDDA5DF6F}" srcOrd="0" destOrd="0" presId="urn:microsoft.com/office/officeart/2018/2/layout/IconLabelList"/>
    <dgm:cxn modelId="{5AE86347-D68A-4D77-BDF8-3F02B9CE2EDC}" type="presOf" srcId="{1363D4E0-B0F2-466F-AA03-03CD30069B04}" destId="{B67D91D9-1E07-4FD4-965A-DA004EA2D8D6}" srcOrd="0" destOrd="0" presId="urn:microsoft.com/office/officeart/2018/2/layout/IconLabelList"/>
    <dgm:cxn modelId="{FE575DA6-249A-499B-ACCB-9F15FCC3B14D}" srcId="{8168E5BC-E1CD-40F2-A8F0-BAECA8595A03}" destId="{1363D4E0-B0F2-466F-AA03-03CD30069B04}" srcOrd="2" destOrd="0" parTransId="{67B48448-950F-426D-B168-AC3EA768C101}" sibTransId="{D4E56184-AD7B-48B1-8E5C-EE756D9D1CBC}"/>
    <dgm:cxn modelId="{05C42FB3-BC3F-4040-9A84-40F462551DDE}" type="presOf" srcId="{7335C086-009F-46C6-9852-7435E44A5FF6}" destId="{54A227EA-524D-4BD0-BDE0-FAA7CBC820C7}" srcOrd="0" destOrd="0" presId="urn:microsoft.com/office/officeart/2018/2/layout/IconLabelList"/>
    <dgm:cxn modelId="{D0A911B4-1855-4E7C-88EF-4B36ECD43560}" srcId="{8168E5BC-E1CD-40F2-A8F0-BAECA8595A03}" destId="{C1E380E3-4764-4C3B-ABAA-AD9203AEF6F7}" srcOrd="0" destOrd="0" parTransId="{0C67CDF8-03CC-4F80-8A95-80E013C7BC24}" sibTransId="{B6752B01-9DA3-4EF3-A3B7-7074D919C817}"/>
    <dgm:cxn modelId="{D1807B6C-C449-4C62-A540-05E9AD748AFC}" type="presParOf" srcId="{8C785F30-E0B5-41A3-8B07-C5A4487EC63A}" destId="{2C572699-8295-42D0-A6F0-C50BAA06C41C}" srcOrd="0" destOrd="0" presId="urn:microsoft.com/office/officeart/2018/2/layout/IconLabelList"/>
    <dgm:cxn modelId="{CE18C41C-4F15-46F0-B0C6-A7D71C0E9EC1}" type="presParOf" srcId="{2C572699-8295-42D0-A6F0-C50BAA06C41C}" destId="{69E03B29-0879-4BD1-8C4A-7B68831128B6}" srcOrd="0" destOrd="0" presId="urn:microsoft.com/office/officeart/2018/2/layout/IconLabelList"/>
    <dgm:cxn modelId="{AAEAABB2-47DA-45C9-A163-2245CF9851C7}" type="presParOf" srcId="{2C572699-8295-42D0-A6F0-C50BAA06C41C}" destId="{243BBDF2-57F2-4550-8780-B20B936A42E3}" srcOrd="1" destOrd="0" presId="urn:microsoft.com/office/officeart/2018/2/layout/IconLabelList"/>
    <dgm:cxn modelId="{80559436-CDFC-4FB1-B2FC-C7F841A0B516}" type="presParOf" srcId="{2C572699-8295-42D0-A6F0-C50BAA06C41C}" destId="{F11CD45E-9B69-4B38-A8B4-4AAEDDA5DF6F}" srcOrd="2" destOrd="0" presId="urn:microsoft.com/office/officeart/2018/2/layout/IconLabelList"/>
    <dgm:cxn modelId="{4D7E3060-3975-4B35-8CD1-3AF7EAA6DE2C}" type="presParOf" srcId="{8C785F30-E0B5-41A3-8B07-C5A4487EC63A}" destId="{4A55462B-FB85-4BD6-B609-10AE238D7A9E}" srcOrd="1" destOrd="0" presId="urn:microsoft.com/office/officeart/2018/2/layout/IconLabelList"/>
    <dgm:cxn modelId="{10484754-7FE1-4438-9072-3BDE8DD54919}" type="presParOf" srcId="{8C785F30-E0B5-41A3-8B07-C5A4487EC63A}" destId="{1C29A6F7-13D6-4A69-85B8-E64130819CDF}" srcOrd="2" destOrd="0" presId="urn:microsoft.com/office/officeart/2018/2/layout/IconLabelList"/>
    <dgm:cxn modelId="{B681843C-32DA-445E-A72C-3553941DF206}" type="presParOf" srcId="{1C29A6F7-13D6-4A69-85B8-E64130819CDF}" destId="{F575E1CA-FE88-4624-B476-E0940AD668DD}" srcOrd="0" destOrd="0" presId="urn:microsoft.com/office/officeart/2018/2/layout/IconLabelList"/>
    <dgm:cxn modelId="{A6627885-F346-4BA3-9418-1144757DFA20}" type="presParOf" srcId="{1C29A6F7-13D6-4A69-85B8-E64130819CDF}" destId="{AE109F8A-1F44-46EF-B185-7C976C887C0E}" srcOrd="1" destOrd="0" presId="urn:microsoft.com/office/officeart/2018/2/layout/IconLabelList"/>
    <dgm:cxn modelId="{C171D007-C6C1-4D9C-972B-637586143BF4}" type="presParOf" srcId="{1C29A6F7-13D6-4A69-85B8-E64130819CDF}" destId="{54A227EA-524D-4BD0-BDE0-FAA7CBC820C7}" srcOrd="2" destOrd="0" presId="urn:microsoft.com/office/officeart/2018/2/layout/IconLabelList"/>
    <dgm:cxn modelId="{E4C53FB1-ECDB-418D-BD05-62D40B5CCAA8}" type="presParOf" srcId="{8C785F30-E0B5-41A3-8B07-C5A4487EC63A}" destId="{1C5B98EB-8F2A-459A-8C67-4EA02181038E}" srcOrd="3" destOrd="0" presId="urn:microsoft.com/office/officeart/2018/2/layout/IconLabelList"/>
    <dgm:cxn modelId="{AD8DB0F8-1570-45F5-8881-D4051DAC6D2E}" type="presParOf" srcId="{8C785F30-E0B5-41A3-8B07-C5A4487EC63A}" destId="{22876208-380C-4711-809C-CA6034E9A0B8}" srcOrd="4" destOrd="0" presId="urn:microsoft.com/office/officeart/2018/2/layout/IconLabelList"/>
    <dgm:cxn modelId="{17362F52-FB10-4BD7-A480-D0BBB5842128}" type="presParOf" srcId="{22876208-380C-4711-809C-CA6034E9A0B8}" destId="{656046D2-E08C-4B84-841E-2B1F9855ADE2}" srcOrd="0" destOrd="0" presId="urn:microsoft.com/office/officeart/2018/2/layout/IconLabelList"/>
    <dgm:cxn modelId="{1FFBA114-877E-4C24-B7D8-B06AFE3B9E99}" type="presParOf" srcId="{22876208-380C-4711-809C-CA6034E9A0B8}" destId="{06AB5E5C-6502-430B-BA0A-188FE4557875}" srcOrd="1" destOrd="0" presId="urn:microsoft.com/office/officeart/2018/2/layout/IconLabelList"/>
    <dgm:cxn modelId="{7F512FFF-5136-4E82-B9D0-03C4F828EDCA}" type="presParOf" srcId="{22876208-380C-4711-809C-CA6034E9A0B8}" destId="{B67D91D9-1E07-4FD4-965A-DA004EA2D8D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03B29-0879-4BD1-8C4A-7B68831128B6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CD45E-9B69-4B38-A8B4-4AAEDDA5DF6F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Minor to existing work items </a:t>
          </a:r>
          <a:r>
            <a:rPr lang="en-US" sz="1900" kern="1200"/>
            <a:t>– fields, change state model</a:t>
          </a:r>
        </a:p>
      </dsp:txBody>
      <dsp:txXfrm>
        <a:off x="417971" y="2644140"/>
        <a:ext cx="2889450" cy="720000"/>
      </dsp:txXfrm>
    </dsp:sp>
    <dsp:sp modelId="{F575E1CA-FE88-4624-B476-E0940AD668D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27EA-524D-4BD0-BDE0-FAA7CBC820C7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Mixing work items </a:t>
          </a:r>
          <a:r>
            <a:rPr lang="en-US" sz="1900" kern="1200"/>
            <a:t>– mix Agile and CMMI</a:t>
          </a:r>
        </a:p>
      </dsp:txBody>
      <dsp:txXfrm>
        <a:off x="3813075" y="2644140"/>
        <a:ext cx="2889450" cy="720000"/>
      </dsp:txXfrm>
    </dsp:sp>
    <dsp:sp modelId="{656046D2-E08C-4B84-841E-2B1F9855ADE2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D91D9-1E07-4FD4-965A-DA004EA2D8D6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Completely </a:t>
          </a:r>
          <a:r>
            <a:rPr lang="en-US" sz="1900" b="1" kern="1200" dirty="0"/>
            <a:t>new set of work </a:t>
          </a:r>
          <a:r>
            <a:rPr lang="en-US" sz="1900" kern="1200" dirty="0"/>
            <a:t>items 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4331-2F7D-44C7-9ED6-F4553200CE80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6D4E0-A6E7-4D5A-A6DF-B01F68B9096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51BA-7433-1D4B-84CB-B35DE54FDF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6D4E0-A6E7-4D5A-A6DF-B01F68B909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6D4E0-A6E7-4D5A-A6DF-B01F68B909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6D4E0-A6E7-4D5A-A6DF-B01F68B909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6D4E0-A6E7-4D5A-A6DF-B01F68B909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11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6D4E0-A6E7-4D5A-A6DF-B01F68B909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7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6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34684-2A7C-49CA-B8DA-D30F0BED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3156694-47E0-46F1-990D-FFD77290A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892558-3768-4E88-A429-DA4A6471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60CF9F-4B29-4C49-AD65-4F83CFEA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E0228C-91FC-46F4-9BBA-2D046ED9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E565E-E3E7-4FA1-B15C-6E46351A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8D8DF-A770-4758-9FED-80F1064A6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122B21-DC47-4F7F-A4A1-6A1DE7FD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54C0FF-681C-46DF-B501-2FB95DE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71BA43-55EB-4D11-8F37-283A39F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7EA8C24-B244-45AA-91AF-5EBCDAB99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0344BC-B657-4EEC-8FBE-112C1843E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1BF5A8-F3EE-4A3D-A71B-F853A7C9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6CAF11-F993-4072-A2FC-08EBDAA6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6CCDD-4E9A-4343-8AAB-B7A235CA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9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21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479987" y="1349619"/>
            <a:ext cx="5252005" cy="4158762"/>
          </a:xfrm>
          <a:custGeom>
            <a:avLst/>
            <a:gdLst>
              <a:gd name="connsiteX0" fmla="*/ 7635101 w 10501275"/>
              <a:gd name="connsiteY0" fmla="*/ 1292587 h 8317524"/>
              <a:gd name="connsiteX1" fmla="*/ 10501275 w 10501275"/>
              <a:gd name="connsiteY1" fmla="*/ 1292587 h 8317524"/>
              <a:gd name="connsiteX2" fmla="*/ 7635101 w 10501275"/>
              <a:gd name="connsiteY2" fmla="*/ 4158763 h 8317524"/>
              <a:gd name="connsiteX3" fmla="*/ 10501275 w 10501275"/>
              <a:gd name="connsiteY3" fmla="*/ 7024936 h 8317524"/>
              <a:gd name="connsiteX4" fmla="*/ 7635101 w 10501275"/>
              <a:gd name="connsiteY4" fmla="*/ 7024936 h 8317524"/>
              <a:gd name="connsiteX5" fmla="*/ 4768925 w 10501275"/>
              <a:gd name="connsiteY5" fmla="*/ 4158763 h 8317524"/>
              <a:gd name="connsiteX6" fmla="*/ 4158761 w 10501275"/>
              <a:gd name="connsiteY6" fmla="*/ 0 h 8317524"/>
              <a:gd name="connsiteX7" fmla="*/ 8317525 w 10501275"/>
              <a:gd name="connsiteY7" fmla="*/ 0 h 8317524"/>
              <a:gd name="connsiteX8" fmla="*/ 4158761 w 10501275"/>
              <a:gd name="connsiteY8" fmla="*/ 4158763 h 8317524"/>
              <a:gd name="connsiteX9" fmla="*/ 8317525 w 10501275"/>
              <a:gd name="connsiteY9" fmla="*/ 8317524 h 8317524"/>
              <a:gd name="connsiteX10" fmla="*/ 4158761 w 10501275"/>
              <a:gd name="connsiteY10" fmla="*/ 8317524 h 8317524"/>
              <a:gd name="connsiteX11" fmla="*/ 0 w 10501275"/>
              <a:gd name="connsiteY11" fmla="*/ 4158763 h 83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1275" h="8317524">
                <a:moveTo>
                  <a:pt x="7635101" y="1292587"/>
                </a:moveTo>
                <a:lnTo>
                  <a:pt x="10501275" y="1292587"/>
                </a:lnTo>
                <a:lnTo>
                  <a:pt x="7635101" y="4158763"/>
                </a:lnTo>
                <a:lnTo>
                  <a:pt x="10501275" y="7024936"/>
                </a:lnTo>
                <a:lnTo>
                  <a:pt x="7635101" y="7024936"/>
                </a:lnTo>
                <a:lnTo>
                  <a:pt x="4768925" y="4158763"/>
                </a:lnTo>
                <a:close/>
                <a:moveTo>
                  <a:pt x="4158761" y="0"/>
                </a:moveTo>
                <a:lnTo>
                  <a:pt x="8317525" y="0"/>
                </a:lnTo>
                <a:lnTo>
                  <a:pt x="4158761" y="4158763"/>
                </a:lnTo>
                <a:lnTo>
                  <a:pt x="8317525" y="8317524"/>
                </a:lnTo>
                <a:lnTo>
                  <a:pt x="4158761" y="8317524"/>
                </a:lnTo>
                <a:lnTo>
                  <a:pt x="0" y="41587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9" tIns="45719" rIns="91439" bIns="45719" anchor="t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97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99661" y="1349619"/>
            <a:ext cx="5252005" cy="4158762"/>
          </a:xfrm>
          <a:custGeom>
            <a:avLst/>
            <a:gdLst>
              <a:gd name="connsiteX0" fmla="*/ 0 w 10501275"/>
              <a:gd name="connsiteY0" fmla="*/ 1292587 h 8317524"/>
              <a:gd name="connsiteX1" fmla="*/ 2866175 w 10501275"/>
              <a:gd name="connsiteY1" fmla="*/ 1292587 h 8317524"/>
              <a:gd name="connsiteX2" fmla="*/ 5732349 w 10501275"/>
              <a:gd name="connsiteY2" fmla="*/ 4158763 h 8317524"/>
              <a:gd name="connsiteX3" fmla="*/ 2866175 w 10501275"/>
              <a:gd name="connsiteY3" fmla="*/ 7024936 h 8317524"/>
              <a:gd name="connsiteX4" fmla="*/ 0 w 10501275"/>
              <a:gd name="connsiteY4" fmla="*/ 7024936 h 8317524"/>
              <a:gd name="connsiteX5" fmla="*/ 2866175 w 10501275"/>
              <a:gd name="connsiteY5" fmla="*/ 4158763 h 8317524"/>
              <a:gd name="connsiteX6" fmla="*/ 2183751 w 10501275"/>
              <a:gd name="connsiteY6" fmla="*/ 0 h 8317524"/>
              <a:gd name="connsiteX7" fmla="*/ 6342513 w 10501275"/>
              <a:gd name="connsiteY7" fmla="*/ 0 h 8317524"/>
              <a:gd name="connsiteX8" fmla="*/ 10501275 w 10501275"/>
              <a:gd name="connsiteY8" fmla="*/ 4158763 h 8317524"/>
              <a:gd name="connsiteX9" fmla="*/ 6342513 w 10501275"/>
              <a:gd name="connsiteY9" fmla="*/ 8317524 h 8317524"/>
              <a:gd name="connsiteX10" fmla="*/ 2183751 w 10501275"/>
              <a:gd name="connsiteY10" fmla="*/ 8317524 h 8317524"/>
              <a:gd name="connsiteX11" fmla="*/ 6342513 w 10501275"/>
              <a:gd name="connsiteY11" fmla="*/ 4158763 h 83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1275" h="8317524">
                <a:moveTo>
                  <a:pt x="0" y="1292587"/>
                </a:moveTo>
                <a:lnTo>
                  <a:pt x="2866175" y="1292587"/>
                </a:lnTo>
                <a:lnTo>
                  <a:pt x="5732349" y="4158763"/>
                </a:lnTo>
                <a:lnTo>
                  <a:pt x="2866175" y="7024936"/>
                </a:lnTo>
                <a:lnTo>
                  <a:pt x="0" y="7024936"/>
                </a:lnTo>
                <a:lnTo>
                  <a:pt x="2866175" y="4158763"/>
                </a:lnTo>
                <a:close/>
                <a:moveTo>
                  <a:pt x="2183751" y="0"/>
                </a:moveTo>
                <a:lnTo>
                  <a:pt x="6342513" y="0"/>
                </a:lnTo>
                <a:lnTo>
                  <a:pt x="10501275" y="4158763"/>
                </a:lnTo>
                <a:lnTo>
                  <a:pt x="6342513" y="8317524"/>
                </a:lnTo>
                <a:lnTo>
                  <a:pt x="2183751" y="8317524"/>
                </a:lnTo>
                <a:lnTo>
                  <a:pt x="6342513" y="41587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9" tIns="45719" rIns="91439" bIns="45719" anchor="t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071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2393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56229" y="0"/>
            <a:ext cx="9135771" cy="6858000"/>
          </a:xfrm>
          <a:custGeom>
            <a:avLst/>
            <a:gdLst>
              <a:gd name="connsiteX0" fmla="*/ 0 w 18266783"/>
              <a:gd name="connsiteY0" fmla="*/ 0 h 13716000"/>
              <a:gd name="connsiteX1" fmla="*/ 8017727 w 18266783"/>
              <a:gd name="connsiteY1" fmla="*/ 0 h 13716000"/>
              <a:gd name="connsiteX2" fmla="*/ 8127220 w 18266783"/>
              <a:gd name="connsiteY2" fmla="*/ 0 h 13716000"/>
              <a:gd name="connsiteX3" fmla="*/ 18266783 w 18266783"/>
              <a:gd name="connsiteY3" fmla="*/ 0 h 13716000"/>
              <a:gd name="connsiteX4" fmla="*/ 18266783 w 18266783"/>
              <a:gd name="connsiteY4" fmla="*/ 13716000 h 13716000"/>
              <a:gd name="connsiteX5" fmla="*/ 16035453 w 18266783"/>
              <a:gd name="connsiteY5" fmla="*/ 13716000 h 13716000"/>
              <a:gd name="connsiteX6" fmla="*/ 8017727 w 18266783"/>
              <a:gd name="connsiteY6" fmla="*/ 13716000 h 13716000"/>
              <a:gd name="connsiteX7" fmla="*/ 7908234 w 18266783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6783" h="13716000">
                <a:moveTo>
                  <a:pt x="0" y="0"/>
                </a:moveTo>
                <a:lnTo>
                  <a:pt x="8017727" y="0"/>
                </a:lnTo>
                <a:lnTo>
                  <a:pt x="8127220" y="0"/>
                </a:lnTo>
                <a:lnTo>
                  <a:pt x="18266783" y="0"/>
                </a:lnTo>
                <a:lnTo>
                  <a:pt x="18266783" y="13716000"/>
                </a:lnTo>
                <a:lnTo>
                  <a:pt x="16035453" y="13716000"/>
                </a:lnTo>
                <a:lnTo>
                  <a:pt x="8017727" y="13716000"/>
                </a:lnTo>
                <a:lnTo>
                  <a:pt x="7908234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992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9135772" cy="6858000"/>
          </a:xfrm>
          <a:custGeom>
            <a:avLst/>
            <a:gdLst>
              <a:gd name="connsiteX0" fmla="*/ 0 w 18266785"/>
              <a:gd name="connsiteY0" fmla="*/ 0 h 13716000"/>
              <a:gd name="connsiteX1" fmla="*/ 10139564 w 18266785"/>
              <a:gd name="connsiteY1" fmla="*/ 0 h 13716000"/>
              <a:gd name="connsiteX2" fmla="*/ 10249057 w 18266785"/>
              <a:gd name="connsiteY2" fmla="*/ 0 h 13716000"/>
              <a:gd name="connsiteX3" fmla="*/ 18266785 w 18266785"/>
              <a:gd name="connsiteY3" fmla="*/ 0 h 13716000"/>
              <a:gd name="connsiteX4" fmla="*/ 10358550 w 18266785"/>
              <a:gd name="connsiteY4" fmla="*/ 13716000 h 13716000"/>
              <a:gd name="connsiteX5" fmla="*/ 10249057 w 18266785"/>
              <a:gd name="connsiteY5" fmla="*/ 13716000 h 13716000"/>
              <a:gd name="connsiteX6" fmla="*/ 2231331 w 18266785"/>
              <a:gd name="connsiteY6" fmla="*/ 13716000 h 13716000"/>
              <a:gd name="connsiteX7" fmla="*/ 0 w 18266785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6785" h="13716000">
                <a:moveTo>
                  <a:pt x="0" y="0"/>
                </a:moveTo>
                <a:lnTo>
                  <a:pt x="10139564" y="0"/>
                </a:lnTo>
                <a:lnTo>
                  <a:pt x="10249057" y="0"/>
                </a:lnTo>
                <a:lnTo>
                  <a:pt x="18266785" y="0"/>
                </a:lnTo>
                <a:lnTo>
                  <a:pt x="10358550" y="13716000"/>
                </a:lnTo>
                <a:lnTo>
                  <a:pt x="10249057" y="13716000"/>
                </a:lnTo>
                <a:lnTo>
                  <a:pt x="223133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tx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599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071466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116271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71467" y="-24939"/>
            <a:ext cx="2044805" cy="23026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>
            <a:normAutofit/>
          </a:bodyPr>
          <a:lstStyle>
            <a:lvl1pPr marL="228600" indent="-228600" algn="ctr">
              <a:buFont typeface="Arial" panose="020B0604020202020204" pitchFamily="34" charset="0"/>
              <a:buChar char="•"/>
              <a:defRPr sz="1400" b="0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71467" y="2277687"/>
            <a:ext cx="2044805" cy="23026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>
            <a:normAutofit/>
          </a:bodyPr>
          <a:lstStyle>
            <a:lvl1pPr marL="228600" indent="-228600" algn="ctr">
              <a:buFont typeface="Arial" panose="020B0604020202020204" pitchFamily="34" charset="0"/>
              <a:buChar char="•"/>
              <a:defRPr sz="1400" b="0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71467" y="4580312"/>
            <a:ext cx="2044805" cy="23026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>
            <a:normAutofit/>
          </a:bodyPr>
          <a:lstStyle>
            <a:lvl1pPr marL="228600" indent="-228600" algn="ctr">
              <a:buFont typeface="Arial" panose="020B0604020202020204" pitchFamily="34" charset="0"/>
              <a:buChar char="•"/>
              <a:defRPr sz="1400" b="0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8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6F52-2C99-4625-B219-2BEC51C0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A49D1C-FB74-4B7F-82A3-C31F17B9D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40940B-8423-4605-AEED-D5ECB1D0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606BDD-9668-40B6-94DF-DA38739A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639498-5D62-4362-A087-C434D02E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448" y="973592"/>
            <a:ext cx="5193453" cy="4131809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5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4990" y="748806"/>
            <a:ext cx="4709764" cy="5436064"/>
          </a:xfrm>
          <a:custGeom>
            <a:avLst/>
            <a:gdLst>
              <a:gd name="connsiteX0" fmla="*/ 2354882 w 4709764"/>
              <a:gd name="connsiteY0" fmla="*/ 0 h 5436064"/>
              <a:gd name="connsiteX1" fmla="*/ 4709764 w 4709764"/>
              <a:gd name="connsiteY1" fmla="*/ 1372191 h 5436064"/>
              <a:gd name="connsiteX2" fmla="*/ 4709764 w 4709764"/>
              <a:gd name="connsiteY2" fmla="*/ 4063874 h 5436064"/>
              <a:gd name="connsiteX3" fmla="*/ 2354882 w 4709764"/>
              <a:gd name="connsiteY3" fmla="*/ 5436064 h 5436064"/>
              <a:gd name="connsiteX4" fmla="*/ 0 w 4709764"/>
              <a:gd name="connsiteY4" fmla="*/ 4063874 h 5436064"/>
              <a:gd name="connsiteX5" fmla="*/ 0 w 4709764"/>
              <a:gd name="connsiteY5" fmla="*/ 1372191 h 54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9764" h="5436064">
                <a:moveTo>
                  <a:pt x="2354882" y="0"/>
                </a:moveTo>
                <a:lnTo>
                  <a:pt x="4709764" y="1372191"/>
                </a:lnTo>
                <a:lnTo>
                  <a:pt x="4709764" y="4063874"/>
                </a:lnTo>
                <a:lnTo>
                  <a:pt x="2354882" y="5436064"/>
                </a:lnTo>
                <a:lnTo>
                  <a:pt x="0" y="4063874"/>
                </a:lnTo>
                <a:lnTo>
                  <a:pt x="0" y="1372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566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81923" y="833476"/>
            <a:ext cx="4709766" cy="5436063"/>
          </a:xfrm>
          <a:custGeom>
            <a:avLst/>
            <a:gdLst>
              <a:gd name="connsiteX0" fmla="*/ 4709766 w 4709766"/>
              <a:gd name="connsiteY0" fmla="*/ 2807374 h 5436063"/>
              <a:gd name="connsiteX1" fmla="*/ 4709766 w 4709766"/>
              <a:gd name="connsiteY1" fmla="*/ 4075892 h 5436063"/>
              <a:gd name="connsiteX2" fmla="*/ 3547536 w 4709766"/>
              <a:gd name="connsiteY2" fmla="*/ 4750586 h 5436063"/>
              <a:gd name="connsiteX3" fmla="*/ 2461556 w 4709766"/>
              <a:gd name="connsiteY3" fmla="*/ 4091296 h 5436063"/>
              <a:gd name="connsiteX4" fmla="*/ 3570641 w 4709766"/>
              <a:gd name="connsiteY4" fmla="*/ 3451261 h 5436063"/>
              <a:gd name="connsiteX5" fmla="*/ 1112937 w 4709766"/>
              <a:gd name="connsiteY5" fmla="*/ 2121898 h 5436063"/>
              <a:gd name="connsiteX6" fmla="*/ 1112937 w 4709766"/>
              <a:gd name="connsiteY6" fmla="*/ 3435857 h 5436063"/>
              <a:gd name="connsiteX7" fmla="*/ 2328310 w 4709766"/>
              <a:gd name="connsiteY7" fmla="*/ 4137508 h 5436063"/>
              <a:gd name="connsiteX8" fmla="*/ 3440478 w 4709766"/>
              <a:gd name="connsiteY8" fmla="*/ 4811432 h 5436063"/>
              <a:gd name="connsiteX9" fmla="*/ 2354498 w 4709766"/>
              <a:gd name="connsiteY9" fmla="*/ 5436063 h 5436063"/>
              <a:gd name="connsiteX10" fmla="*/ 0 w 4709766"/>
              <a:gd name="connsiteY10" fmla="*/ 4075892 h 5436063"/>
              <a:gd name="connsiteX11" fmla="*/ 0 w 4709766"/>
              <a:gd name="connsiteY11" fmla="*/ 2746529 h 5436063"/>
              <a:gd name="connsiteX12" fmla="*/ 2348271 w 4709766"/>
              <a:gd name="connsiteY12" fmla="*/ 1403762 h 5436063"/>
              <a:gd name="connsiteX13" fmla="*/ 3471701 w 4709766"/>
              <a:gd name="connsiteY13" fmla="*/ 2037624 h 5436063"/>
              <a:gd name="connsiteX14" fmla="*/ 3471701 w 4709766"/>
              <a:gd name="connsiteY14" fmla="*/ 3390412 h 5436063"/>
              <a:gd name="connsiteX15" fmla="*/ 2348271 w 4709766"/>
              <a:gd name="connsiteY15" fmla="*/ 4024274 h 5436063"/>
              <a:gd name="connsiteX16" fmla="*/ 1224841 w 4709766"/>
              <a:gd name="connsiteY16" fmla="*/ 3390412 h 5436063"/>
              <a:gd name="connsiteX17" fmla="*/ 1224841 w 4709766"/>
              <a:gd name="connsiteY17" fmla="*/ 2037624 h 5436063"/>
              <a:gd name="connsiteX18" fmla="*/ 1166081 w 4709766"/>
              <a:gd name="connsiteY18" fmla="*/ 686247 h 5436063"/>
              <a:gd name="connsiteX19" fmla="*/ 2252062 w 4709766"/>
              <a:gd name="connsiteY19" fmla="*/ 1340917 h 5436063"/>
              <a:gd name="connsiteX20" fmla="*/ 1139124 w 4709766"/>
              <a:gd name="connsiteY20" fmla="*/ 1984802 h 5436063"/>
              <a:gd name="connsiteX21" fmla="*/ 0 w 4709766"/>
              <a:gd name="connsiteY21" fmla="*/ 2624838 h 5436063"/>
              <a:gd name="connsiteX22" fmla="*/ 0 w 4709766"/>
              <a:gd name="connsiteY22" fmla="*/ 1356320 h 5436063"/>
              <a:gd name="connsiteX23" fmla="*/ 2354498 w 4709766"/>
              <a:gd name="connsiteY23" fmla="*/ 0 h 5436063"/>
              <a:gd name="connsiteX24" fmla="*/ 4709766 w 4709766"/>
              <a:gd name="connsiteY24" fmla="*/ 1356320 h 5436063"/>
              <a:gd name="connsiteX25" fmla="*/ 4709766 w 4709766"/>
              <a:gd name="connsiteY25" fmla="*/ 2685684 h 5436063"/>
              <a:gd name="connsiteX26" fmla="*/ 3600680 w 4709766"/>
              <a:gd name="connsiteY26" fmla="*/ 3314166 h 5436063"/>
              <a:gd name="connsiteX27" fmla="*/ 3600680 w 4709766"/>
              <a:gd name="connsiteY27" fmla="*/ 2000207 h 5436063"/>
              <a:gd name="connsiteX28" fmla="*/ 2385306 w 4709766"/>
              <a:gd name="connsiteY28" fmla="*/ 1299326 h 5436063"/>
              <a:gd name="connsiteX29" fmla="*/ 1272369 w 4709766"/>
              <a:gd name="connsiteY29" fmla="*/ 624632 h 54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09766" h="5436063">
                <a:moveTo>
                  <a:pt x="4709766" y="2807374"/>
                </a:moveTo>
                <a:lnTo>
                  <a:pt x="4709766" y="4075892"/>
                </a:lnTo>
                <a:lnTo>
                  <a:pt x="3547536" y="4750586"/>
                </a:lnTo>
                <a:lnTo>
                  <a:pt x="2461556" y="4091296"/>
                </a:lnTo>
                <a:lnTo>
                  <a:pt x="3570641" y="3451261"/>
                </a:lnTo>
                <a:close/>
                <a:moveTo>
                  <a:pt x="1112937" y="2121898"/>
                </a:moveTo>
                <a:lnTo>
                  <a:pt x="1112937" y="3435857"/>
                </a:lnTo>
                <a:lnTo>
                  <a:pt x="2328310" y="4137508"/>
                </a:lnTo>
                <a:lnTo>
                  <a:pt x="3440478" y="4811432"/>
                </a:lnTo>
                <a:lnTo>
                  <a:pt x="2354498" y="5436063"/>
                </a:lnTo>
                <a:lnTo>
                  <a:pt x="0" y="4075892"/>
                </a:lnTo>
                <a:lnTo>
                  <a:pt x="0" y="2746529"/>
                </a:lnTo>
                <a:close/>
                <a:moveTo>
                  <a:pt x="2348271" y="1403762"/>
                </a:moveTo>
                <a:lnTo>
                  <a:pt x="3471701" y="2037624"/>
                </a:lnTo>
                <a:lnTo>
                  <a:pt x="3471701" y="3390412"/>
                </a:lnTo>
                <a:lnTo>
                  <a:pt x="2348271" y="4024274"/>
                </a:lnTo>
                <a:lnTo>
                  <a:pt x="1224841" y="3390412"/>
                </a:lnTo>
                <a:lnTo>
                  <a:pt x="1224841" y="2037624"/>
                </a:lnTo>
                <a:close/>
                <a:moveTo>
                  <a:pt x="1166081" y="686247"/>
                </a:moveTo>
                <a:lnTo>
                  <a:pt x="2252062" y="1340917"/>
                </a:lnTo>
                <a:lnTo>
                  <a:pt x="1139124" y="1984802"/>
                </a:lnTo>
                <a:lnTo>
                  <a:pt x="0" y="2624838"/>
                </a:lnTo>
                <a:lnTo>
                  <a:pt x="0" y="1356320"/>
                </a:lnTo>
                <a:close/>
                <a:moveTo>
                  <a:pt x="2354498" y="0"/>
                </a:moveTo>
                <a:lnTo>
                  <a:pt x="4709766" y="1356320"/>
                </a:lnTo>
                <a:lnTo>
                  <a:pt x="4709766" y="2685684"/>
                </a:lnTo>
                <a:lnTo>
                  <a:pt x="3600680" y="3314166"/>
                </a:lnTo>
                <a:lnTo>
                  <a:pt x="3600680" y="2000207"/>
                </a:lnTo>
                <a:lnTo>
                  <a:pt x="2385306" y="1299326"/>
                </a:lnTo>
                <a:lnTo>
                  <a:pt x="1272369" y="6246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943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76754" y="681430"/>
            <a:ext cx="4709764" cy="5436064"/>
          </a:xfrm>
          <a:custGeom>
            <a:avLst/>
            <a:gdLst>
              <a:gd name="connsiteX0" fmla="*/ 2354882 w 4709764"/>
              <a:gd name="connsiteY0" fmla="*/ 0 h 5436064"/>
              <a:gd name="connsiteX1" fmla="*/ 4709764 w 4709764"/>
              <a:gd name="connsiteY1" fmla="*/ 1372191 h 5436064"/>
              <a:gd name="connsiteX2" fmla="*/ 4709764 w 4709764"/>
              <a:gd name="connsiteY2" fmla="*/ 4063874 h 5436064"/>
              <a:gd name="connsiteX3" fmla="*/ 2354882 w 4709764"/>
              <a:gd name="connsiteY3" fmla="*/ 5436064 h 5436064"/>
              <a:gd name="connsiteX4" fmla="*/ 0 w 4709764"/>
              <a:gd name="connsiteY4" fmla="*/ 4063874 h 5436064"/>
              <a:gd name="connsiteX5" fmla="*/ 0 w 4709764"/>
              <a:gd name="connsiteY5" fmla="*/ 1372191 h 54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9764" h="5436064">
                <a:moveTo>
                  <a:pt x="2354882" y="0"/>
                </a:moveTo>
                <a:lnTo>
                  <a:pt x="4709764" y="1372191"/>
                </a:lnTo>
                <a:lnTo>
                  <a:pt x="4709764" y="4063874"/>
                </a:lnTo>
                <a:lnTo>
                  <a:pt x="2354882" y="5436064"/>
                </a:lnTo>
                <a:lnTo>
                  <a:pt x="0" y="4063874"/>
                </a:lnTo>
                <a:lnTo>
                  <a:pt x="0" y="1372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0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AB183-FEA1-4C71-A0AF-59AA629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A430FA-357E-452F-AA5E-FEEBC509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BC2A49-7085-47F8-A12F-8CD62318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FA5DE3-EA4C-4AB5-ACE2-F2F04103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20444-BAE9-40C4-A40F-5F63D470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56BE1-5B95-46A1-8421-0A3A1C96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40202D-2772-409F-9B3B-D34566DB9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23089F-0D76-48F2-B850-613051C8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FD6B31-CD10-491E-9A11-866E01C2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E1122E-D6E0-482E-833E-0EDB2D24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1571E9-C5DF-447A-8123-595911EA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706B0-F634-4CAC-9F7D-15C99037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77A876-CD4F-40BC-A9A9-B8E58F1D4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8677D7-0528-48D5-968D-72EC6A706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FF3A5D8-F6ED-4044-AD95-2D201E460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A97295-40DE-463E-A59D-2038CFCF2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5B2F1C5-5FCE-45CD-89CE-18999B17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CEFC5C4-CDC3-494D-8C8A-294B21DD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DD7DD57-1B77-4D6C-82ED-000B86B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6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EB552-D06E-4795-8389-5EA3F223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166E77-0DDA-4BE8-9034-72A3EEF6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39E531-6B82-4943-912F-2727004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75701C7-20F6-4BD8-AA65-4F33C4CD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7FC6DC0-348D-48A6-939C-18E8C5B4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3640AA-44F1-423B-BC61-4E2C310D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97D6F63-AD68-4F13-8C40-0B0DCFEC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CE55D-113D-4E3C-ACA3-807B2B0B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E0733B-8665-4DF8-B2E4-59BF02E6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04F3C40-7263-457A-A525-1958C965C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4A8748-8102-4CEB-8F0A-989A06E1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6BF10D-9A9C-4E4D-9A95-7270A95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7739DE-E548-4AEC-BC18-FAF7621B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01C62-7C3E-4078-B3FE-6E6B201B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1BDDDDD-6E61-4FE2-9D46-1AFD583C8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7AE3BAC-DE98-475D-BFC1-3E4C49ED8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63B7F1-95B0-4989-BFA3-99B21B8C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FAAD2-CC63-4103-9236-1E3E7D37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00CCB2-C6ED-47EB-B6DB-2828B20E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A6D5F6A-0F40-43F3-B267-D83C65E6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230C2F-2E8B-4A2B-BCFB-FE39A3CC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891555-123C-4E75-ADD3-F9CD5265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697B-4ED1-4E67-AFDF-771985020B9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834E93-6F1A-49D8-8A5F-F465ACF42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5F48E1-2926-4FA3-BA42-2EF4814B3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01E5-307F-4041-BBB9-72FD90284F9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lm.thinkerswar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v.azure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lm.thinkersware.com/setup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alm.thinkersware.com/tools/excel/install-excel-plugin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lm.thinkersware.com/business-process-mode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ev.azure.com/ThinkersWareDemo/Pub_Proces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lm.thinkersware.com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.Vityaz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D2BD3-11E9-4BA4-BB87-4A64312DD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to apply </a:t>
            </a:r>
            <a:r>
              <a:rPr lang="en-US" sz="5400" dirty="0">
                <a:solidFill>
                  <a:srgbClr val="0070C0"/>
                </a:solidFill>
              </a:rPr>
              <a:t>ALM</a:t>
            </a:r>
            <a:r>
              <a:rPr lang="en-US" sz="5400" dirty="0"/>
              <a:t> to </a:t>
            </a:r>
            <a:br>
              <a:rPr lang="en-US" sz="5400" dirty="0"/>
            </a:br>
            <a:r>
              <a:rPr lang="en-US" sz="5400" dirty="0"/>
              <a:t>Enterprise Business Analysis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5D11DE0-77A6-44CC-BC51-BB2926074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438" y="6045654"/>
            <a:ext cx="9144000" cy="637040"/>
          </a:xfrm>
        </p:spPr>
        <p:txBody>
          <a:bodyPr>
            <a:normAutofit lnSpcReduction="10000"/>
          </a:bodyPr>
          <a:lstStyle/>
          <a:p>
            <a:r>
              <a:rPr lang="en-US" sz="1600" dirty="0" err="1"/>
              <a:t>ThinkersWare</a:t>
            </a:r>
            <a:r>
              <a:rPr lang="en-US" sz="1600" dirty="0"/>
              <a:t> ALM Consulting</a:t>
            </a:r>
          </a:p>
          <a:p>
            <a:r>
              <a:rPr lang="en-US" sz="1600" dirty="0">
                <a:hlinkClick r:id="rId2"/>
              </a:rPr>
              <a:t>http://alm.thinkersware.com</a:t>
            </a:r>
            <a:endParaRPr lang="en-US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8E4F5-2AC8-4A00-BE67-902319D5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57" y="5035373"/>
            <a:ext cx="900562" cy="9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02919" y="2577195"/>
            <a:ext cx="4651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Common ALM applications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2919" y="2281446"/>
            <a:ext cx="4483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Your current practice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776056" y="2334588"/>
            <a:ext cx="0" cy="204562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460791" y="2115912"/>
            <a:ext cx="2967094" cy="922565"/>
            <a:chOff x="10918406" y="4231824"/>
            <a:chExt cx="5934188" cy="1845129"/>
          </a:xfrm>
        </p:grpSpPr>
        <p:sp>
          <p:nvSpPr>
            <p:cNvPr id="27" name="Shape 2592"/>
            <p:cNvSpPr/>
            <p:nvPr/>
          </p:nvSpPr>
          <p:spPr>
            <a:xfrm>
              <a:off x="11386732" y="4708756"/>
              <a:ext cx="908475" cy="9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2012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2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8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2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8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2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9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9"/>
                    <a:pt x="3000" y="4715"/>
                  </a:cubicBezTo>
                  <a:lnTo>
                    <a:pt x="4715" y="3000"/>
                  </a:lnTo>
                  <a:lnTo>
                    <a:pt x="5621" y="3543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2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2"/>
                    <a:pt x="9331" y="2006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6"/>
                  </a:lnTo>
                  <a:cubicBezTo>
                    <a:pt x="12356" y="2352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2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3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9"/>
                    <a:pt x="18597" y="4722"/>
                    <a:pt x="18595" y="4725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2"/>
                    <a:pt x="20618" y="12012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9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5"/>
                  </a:cubicBezTo>
                  <a:lnTo>
                    <a:pt x="15473" y="2701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1"/>
                  </a:cubicBezTo>
                  <a:lnTo>
                    <a:pt x="5200" y="2145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9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2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3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3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2"/>
                    <a:pt x="21233" y="8730"/>
                    <a:pt x="20880" y="8641"/>
                  </a:cubicBezTo>
                  <a:moveTo>
                    <a:pt x="15709" y="10800"/>
                  </a:moveTo>
                  <a:cubicBezTo>
                    <a:pt x="15709" y="13346"/>
                    <a:pt x="13771" y="15438"/>
                    <a:pt x="11291" y="15685"/>
                  </a:cubicBezTo>
                  <a:lnTo>
                    <a:pt x="11291" y="12694"/>
                  </a:lnTo>
                  <a:cubicBezTo>
                    <a:pt x="12137" y="12476"/>
                    <a:pt x="12764" y="11714"/>
                    <a:pt x="12764" y="10800"/>
                  </a:cubicBezTo>
                  <a:cubicBezTo>
                    <a:pt x="12764" y="10630"/>
                    <a:pt x="12735" y="10468"/>
                    <a:pt x="12694" y="10310"/>
                  </a:cubicBezTo>
                  <a:lnTo>
                    <a:pt x="15308" y="8857"/>
                  </a:lnTo>
                  <a:cubicBezTo>
                    <a:pt x="15565" y="9453"/>
                    <a:pt x="15709" y="10110"/>
                    <a:pt x="15709" y="10800"/>
                  </a:cubicBezTo>
                  <a:moveTo>
                    <a:pt x="9818" y="10800"/>
                  </a:move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cubicBezTo>
                    <a:pt x="10258" y="11782"/>
                    <a:pt x="9818" y="11342"/>
                    <a:pt x="9818" y="10800"/>
                  </a:cubicBezTo>
                  <a:moveTo>
                    <a:pt x="10309" y="15685"/>
                  </a:moveTo>
                  <a:cubicBezTo>
                    <a:pt x="7829" y="15438"/>
                    <a:pt x="5891" y="13346"/>
                    <a:pt x="5891" y="10800"/>
                  </a:cubicBezTo>
                  <a:cubicBezTo>
                    <a:pt x="5891" y="10110"/>
                    <a:pt x="6035" y="9453"/>
                    <a:pt x="6292" y="8857"/>
                  </a:cubicBezTo>
                  <a:lnTo>
                    <a:pt x="8906" y="10310"/>
                  </a:lnTo>
                  <a:cubicBezTo>
                    <a:pt x="8865" y="10468"/>
                    <a:pt x="8836" y="10630"/>
                    <a:pt x="8836" y="10800"/>
                  </a:cubicBezTo>
                  <a:cubicBezTo>
                    <a:pt x="8836" y="11714"/>
                    <a:pt x="9463" y="12476"/>
                    <a:pt x="10309" y="12694"/>
                  </a:cubicBezTo>
                  <a:cubicBezTo>
                    <a:pt x="10309" y="12694"/>
                    <a:pt x="10309" y="15685"/>
                    <a:pt x="10309" y="15685"/>
                  </a:cubicBezTo>
                  <a:close/>
                  <a:moveTo>
                    <a:pt x="10800" y="5891"/>
                  </a:moveTo>
                  <a:cubicBezTo>
                    <a:pt x="12470" y="5891"/>
                    <a:pt x="13942" y="6727"/>
                    <a:pt x="14829" y="8000"/>
                  </a:cubicBezTo>
                  <a:lnTo>
                    <a:pt x="12220" y="9450"/>
                  </a:lnTo>
                  <a:cubicBezTo>
                    <a:pt x="11862" y="9074"/>
                    <a:pt x="11360" y="8836"/>
                    <a:pt x="10800" y="8836"/>
                  </a:cubicBezTo>
                  <a:cubicBezTo>
                    <a:pt x="10240" y="8836"/>
                    <a:pt x="9738" y="9074"/>
                    <a:pt x="9380" y="9450"/>
                  </a:cubicBezTo>
                  <a:lnTo>
                    <a:pt x="6771" y="8000"/>
                  </a:lnTo>
                  <a:cubicBezTo>
                    <a:pt x="7658" y="6727"/>
                    <a:pt x="9130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918406" y="4231824"/>
              <a:ext cx="5934188" cy="1845129"/>
              <a:chOff x="3285811" y="4824651"/>
              <a:chExt cx="5934188" cy="184512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Pipelines</a:t>
                  </a:r>
                </a:p>
              </p:txBody>
            </p:sp>
            <p:sp>
              <p:nvSpPr>
                <p:cNvPr id="35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CICD, testing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574959" y="2115912"/>
            <a:ext cx="2967094" cy="922565"/>
            <a:chOff x="17146743" y="4231824"/>
            <a:chExt cx="5934188" cy="1845129"/>
          </a:xfrm>
        </p:grpSpPr>
        <p:sp>
          <p:nvSpPr>
            <p:cNvPr id="37" name="Shape 2587"/>
            <p:cNvSpPr/>
            <p:nvPr/>
          </p:nvSpPr>
          <p:spPr>
            <a:xfrm>
              <a:off x="17615069" y="4700150"/>
              <a:ext cx="908475" cy="9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7146743" y="4231824"/>
              <a:ext cx="5934188" cy="1845129"/>
              <a:chOff x="3285811" y="4824651"/>
              <a:chExt cx="5934188" cy="184512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Work</a:t>
                  </a:r>
                </a:p>
              </p:txBody>
            </p:sp>
            <p:sp>
              <p:nvSpPr>
                <p:cNvPr id="54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Backlog, Bugs, Issues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460791" y="3840694"/>
            <a:ext cx="2967094" cy="922565"/>
            <a:chOff x="10918406" y="7681387"/>
            <a:chExt cx="5934188" cy="1845129"/>
          </a:xfrm>
        </p:grpSpPr>
        <p:sp>
          <p:nvSpPr>
            <p:cNvPr id="56" name="Shape 2613"/>
            <p:cNvSpPr/>
            <p:nvPr/>
          </p:nvSpPr>
          <p:spPr>
            <a:xfrm>
              <a:off x="11386731" y="8193241"/>
              <a:ext cx="908475" cy="9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0918406" y="7681387"/>
              <a:ext cx="5934188" cy="1845129"/>
              <a:chOff x="3285811" y="4824651"/>
              <a:chExt cx="5934188" cy="184512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Code</a:t>
                  </a:r>
                </a:p>
              </p:txBody>
            </p:sp>
            <p:sp>
              <p:nvSpPr>
                <p:cNvPr id="61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Git repository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574959" y="3840694"/>
            <a:ext cx="2967094" cy="922565"/>
            <a:chOff x="17146743" y="7681387"/>
            <a:chExt cx="5934188" cy="1845129"/>
          </a:xfrm>
        </p:grpSpPr>
        <p:sp>
          <p:nvSpPr>
            <p:cNvPr id="63" name="Shape 2554"/>
            <p:cNvSpPr/>
            <p:nvPr/>
          </p:nvSpPr>
          <p:spPr>
            <a:xfrm>
              <a:off x="17615069" y="8193270"/>
              <a:ext cx="908475" cy="82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7146743" y="7681387"/>
              <a:ext cx="5934188" cy="1845129"/>
              <a:chOff x="3285811" y="4824651"/>
              <a:chExt cx="5934188" cy="1845129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Communication</a:t>
                  </a:r>
                </a:p>
              </p:txBody>
            </p:sp>
            <p:sp>
              <p:nvSpPr>
                <p:cNvPr id="68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Team chats, wiki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66" name="Oval 65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539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зображення 3" descr="Зображення, що містить у приміщенні, особа, стіна, жінка&#10;&#10;Автоматично згенерований опис">
            <a:extLst>
              <a:ext uri="{FF2B5EF4-FFF2-40B4-BE49-F238E27FC236}">
                <a16:creationId xmlns:a16="http://schemas.microsoft.com/office/drawing/2014/main" id="{847F6AED-F87B-4FDA-ACBB-AA520F4855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20364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cxnSp>
        <p:nvCxnSpPr>
          <p:cNvPr id="5" name="Straight Connector 4"/>
          <p:cNvCxnSpPr/>
          <p:nvPr/>
        </p:nvCxnSpPr>
        <p:spPr>
          <a:xfrm>
            <a:off x="1010611" y="-6600"/>
            <a:ext cx="0" cy="19590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00341" y="1962748"/>
            <a:ext cx="408563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85971" y="1952477"/>
            <a:ext cx="0" cy="81144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00341" y="2753650"/>
            <a:ext cx="408563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0611" y="2743379"/>
            <a:ext cx="0" cy="81144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00341" y="3544552"/>
            <a:ext cx="408563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5700" y="3544552"/>
            <a:ext cx="0" cy="81144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0341" y="4355997"/>
            <a:ext cx="408563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0611" y="4355997"/>
            <a:ext cx="0" cy="250200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2685" y="1710747"/>
            <a:ext cx="549219" cy="549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" tIns="45708" rIns="0" bIns="0" rtlCol="0" anchor="ctr"/>
          <a:lstStyle/>
          <a:p>
            <a:pPr algn="ctr"/>
            <a:r>
              <a:rPr lang="en-US" sz="2000" dirty="0">
                <a:latin typeface="Montserrat" panose="00000500000000000000" pitchFamily="50" charset="0"/>
                <a:ea typeface="linea-basic-10" charset="0"/>
                <a:cs typeface="linea-basic-10" charset="0"/>
              </a:rPr>
              <a:t>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98986" y="2489312"/>
            <a:ext cx="549219" cy="549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" tIns="45708" rIns="0" bIns="0" rtlCol="0" anchor="ctr"/>
          <a:lstStyle/>
          <a:p>
            <a:pPr algn="ctr"/>
            <a:r>
              <a:rPr lang="en-US" sz="2000" dirty="0">
                <a:latin typeface="Montserrat" panose="00000500000000000000" pitchFamily="50" charset="0"/>
                <a:ea typeface="linea-basic-10" charset="0"/>
                <a:cs typeface="linea-basic-10" charset="0"/>
              </a:rPr>
              <a:t>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2685" y="3301230"/>
            <a:ext cx="549219" cy="549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" tIns="45708" rIns="0" bIns="0" rtlCol="0" anchor="ctr"/>
          <a:lstStyle/>
          <a:p>
            <a:pPr algn="ctr"/>
            <a:r>
              <a:rPr lang="en-US" sz="2000" dirty="0">
                <a:latin typeface="Montserrat" panose="00000500000000000000" pitchFamily="50" charset="0"/>
                <a:ea typeface="linea-basic-10" charset="0"/>
                <a:cs typeface="linea-basic-10" charset="0"/>
              </a:rPr>
              <a:t>03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01091" y="4081388"/>
            <a:ext cx="549219" cy="549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" tIns="45708" rIns="0" bIns="0" rtlCol="0" anchor="ctr"/>
          <a:lstStyle/>
          <a:p>
            <a:pPr algn="ctr"/>
            <a:r>
              <a:rPr lang="en-US" sz="2000" dirty="0">
                <a:latin typeface="Montserrat" panose="00000500000000000000" pitchFamily="50" charset="0"/>
                <a:ea typeface="linea-basic-10" charset="0"/>
                <a:cs typeface="linea-basic-10" charset="0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8433" y="1656852"/>
            <a:ext cx="2895780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Gather requirements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6193" y="2489312"/>
            <a:ext cx="238404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Analyze, Model,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30022" y="3217790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Communicate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54266" y="4052323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Gain approvals</a:t>
            </a:r>
          </a:p>
        </p:txBody>
      </p:sp>
      <p:sp>
        <p:nvSpPr>
          <p:cNvPr id="40" name="Text Placeholder 5"/>
          <p:cNvSpPr txBox="1">
            <a:spLocks/>
          </p:cNvSpPr>
          <p:nvPr/>
        </p:nvSpPr>
        <p:spPr>
          <a:xfrm>
            <a:off x="1557449" y="5135045"/>
            <a:ext cx="2896279" cy="943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from inputs documents, notes. Create process and domain model, detail use cases. Plan communications, clarify questions. Track approvals.</a:t>
            </a:r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02265" y="2808103"/>
            <a:ext cx="3335073" cy="1152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/>
          </a:p>
        </p:txBody>
      </p:sp>
      <p:sp>
        <p:nvSpPr>
          <p:cNvPr id="42" name="TextBox 41"/>
          <p:cNvSpPr txBox="1"/>
          <p:nvPr/>
        </p:nvSpPr>
        <p:spPr>
          <a:xfrm>
            <a:off x="8224851" y="3107157"/>
            <a:ext cx="2889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hinking Of Betty" pitchFamily="2" charset="0"/>
                <a:ea typeface="Montserrat" charset="0"/>
                <a:cs typeface="Montserrat" charset="0"/>
              </a:rPr>
              <a:t>Business analyst</a:t>
            </a:r>
          </a:p>
        </p:txBody>
      </p:sp>
    </p:spTree>
    <p:extLst>
      <p:ext uri="{BB962C8B-B14F-4D97-AF65-F5344CB8AC3E}">
        <p14:creationId xmlns:p14="http://schemas.microsoft.com/office/powerpoint/2010/main" val="221868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3048794" y="643724"/>
            <a:ext cx="60944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Montserrat SemiBold" panose="00000700000000000000" pitchFamily="50" charset="0"/>
                <a:ea typeface="Montserrat Semi" charset="0"/>
                <a:cs typeface="Montserrat Semi" charset="0"/>
              </a:rPr>
              <a:t>Out of ALM things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7713" y="390024"/>
            <a:ext cx="56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WRITE HERE SOMETHING ABOUT</a:t>
            </a:r>
            <a:endParaRPr lang="en-US" sz="1000" b="1" spc="300" dirty="0">
              <a:solidFill>
                <a:schemeClr val="accent1"/>
              </a:solidFill>
              <a:latin typeface="Montserrat Extra" charset="0"/>
              <a:ea typeface="Montserrat Extra" charset="0"/>
              <a:cs typeface="Montserrat Extr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749" y="1970566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Documents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7629" y="1970566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327810" y="1992332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36712" y="1970566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MoM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12990" y="1970566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293171" y="1992332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02072" y="1970566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Stakeholders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78351" y="1970566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03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8258532" y="1992332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5"/>
          <p:cNvSpPr txBox="1">
            <a:spLocks/>
          </p:cNvSpPr>
          <p:nvPr/>
        </p:nvSpPr>
        <p:spPr>
          <a:xfrm>
            <a:off x="2571351" y="2263885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stored in version control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 Placeholder 5"/>
          <p:cNvSpPr txBox="1">
            <a:spLocks/>
          </p:cNvSpPr>
          <p:nvPr/>
        </p:nvSpPr>
        <p:spPr>
          <a:xfrm>
            <a:off x="5538445" y="2263885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answers, agenda and participants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Placeholder 5"/>
          <p:cNvSpPr txBox="1">
            <a:spLocks/>
          </p:cNvSpPr>
          <p:nvPr/>
        </p:nvSpPr>
        <p:spPr>
          <a:xfrm>
            <a:off x="8500339" y="2261287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of stakeholders, linked requirements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71351" y="3626605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Initial inputs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47629" y="3626605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04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327810" y="3648372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36712" y="3626605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Business Process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12990" y="3626605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05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5293171" y="3648372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02072" y="3626605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Domain Model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8351" y="3626605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06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8258532" y="3648372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"/>
          <p:cNvSpPr txBox="1">
            <a:spLocks/>
          </p:cNvSpPr>
          <p:nvPr/>
        </p:nvSpPr>
        <p:spPr>
          <a:xfrm>
            <a:off x="8500339" y="3919924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Entities, attributes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 Placeholder 5"/>
          <p:cNvSpPr txBox="1">
            <a:spLocks/>
          </p:cNvSpPr>
          <p:nvPr/>
        </p:nvSpPr>
        <p:spPr>
          <a:xfrm>
            <a:off x="5534978" y="3919924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process model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 Placeholder 5"/>
          <p:cNvSpPr txBox="1">
            <a:spLocks/>
          </p:cNvSpPr>
          <p:nvPr/>
        </p:nvSpPr>
        <p:spPr>
          <a:xfrm>
            <a:off x="2574341" y="3919924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 raw inputs, initial requirements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351" y="5282645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Use Cases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7629" y="5282645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327810" y="5304411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36712" y="5282645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FR and NFR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12990" y="5282645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08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293171" y="5304411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02072" y="5282645"/>
            <a:ext cx="1753915" cy="201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Approvals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78351" y="5282645"/>
            <a:ext cx="778127" cy="45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99" dirty="0">
                <a:solidFill>
                  <a:schemeClr val="accent2"/>
                </a:solidFill>
                <a:latin typeface="Montserrat Semi"/>
                <a:ea typeface="Titillium Light" charset="0"/>
                <a:cs typeface="Titillium Light" charset="0"/>
              </a:rPr>
              <a:t>09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8258532" y="5304411"/>
            <a:ext cx="0" cy="543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"/>
          <p:cNvSpPr txBox="1">
            <a:spLocks/>
          </p:cNvSpPr>
          <p:nvPr/>
        </p:nvSpPr>
        <p:spPr>
          <a:xfrm>
            <a:off x="8500339" y="5575964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what has been approved by customer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 Placeholder 5"/>
          <p:cNvSpPr txBox="1">
            <a:spLocks/>
          </p:cNvSpPr>
          <p:nvPr/>
        </p:nvSpPr>
        <p:spPr>
          <a:xfrm>
            <a:off x="5534978" y="5575964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of functional and non-functional requirements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 Placeholder 5"/>
          <p:cNvSpPr txBox="1">
            <a:spLocks/>
          </p:cNvSpPr>
          <p:nvPr/>
        </p:nvSpPr>
        <p:spPr>
          <a:xfrm>
            <a:off x="2574341" y="5575963"/>
            <a:ext cx="1896044" cy="435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description for Use Cases</a:t>
            </a:r>
            <a:endParaRPr lang="en-US" sz="1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15869" y="1038783"/>
            <a:ext cx="2931545" cy="1430777"/>
            <a:chOff x="15468336" y="1998225"/>
            <a:chExt cx="5863089" cy="2861554"/>
          </a:xfrm>
        </p:grpSpPr>
        <p:sp>
          <p:nvSpPr>
            <p:cNvPr id="16" name="Rectangle 15"/>
            <p:cNvSpPr/>
            <p:nvPr/>
          </p:nvSpPr>
          <p:spPr>
            <a:xfrm>
              <a:off x="15468336" y="1998225"/>
              <a:ext cx="425821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Convenient tools</a:t>
              </a:r>
            </a:p>
          </p:txBody>
        </p:sp>
        <p:sp>
          <p:nvSpPr>
            <p:cNvPr id="17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Word, Excel and Visio fully supports basic documents, data and models. Simple tools accepted by all stakeholders and team members.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97141" y="2909153"/>
            <a:ext cx="2970626" cy="1430777"/>
            <a:chOff x="15390174" y="1998225"/>
            <a:chExt cx="5941251" cy="2861554"/>
          </a:xfrm>
        </p:grpSpPr>
        <p:sp>
          <p:nvSpPr>
            <p:cNvPr id="19" name="Rectangle 18"/>
            <p:cNvSpPr/>
            <p:nvPr/>
          </p:nvSpPr>
          <p:spPr>
            <a:xfrm>
              <a:off x="15390174" y="1998225"/>
              <a:ext cx="501483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Big tools is Big tools</a:t>
              </a:r>
            </a:p>
          </p:txBody>
        </p: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Matter of license cost, complex adoptions, non flexible models. Rarely team could purchase all licenses for all stakeholder and than adopt it.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51135" y="4779523"/>
            <a:ext cx="2896279" cy="1430777"/>
            <a:chOff x="15538868" y="1998225"/>
            <a:chExt cx="5792557" cy="2861554"/>
          </a:xfrm>
        </p:grpSpPr>
        <p:sp>
          <p:nvSpPr>
            <p:cNvPr id="22" name="Rectangle 21"/>
            <p:cNvSpPr/>
            <p:nvPr/>
          </p:nvSpPr>
          <p:spPr>
            <a:xfrm>
              <a:off x="15870540" y="1998225"/>
              <a:ext cx="294375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Time limits</a:t>
              </a:r>
            </a:p>
          </p:txBody>
        </p:sp>
        <p:sp>
          <p:nvSpPr>
            <p:cNvPr id="23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But I must explain to you how all this mistaken idea of denouncing pleasure and praising pain was born and I will give you a complete account of the system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Місце для зображення 3" descr="Зображення, що містить особа, чоловік, будівля, краватка&#10;&#10;Автоматично згенерований опис">
            <a:extLst>
              <a:ext uri="{FF2B5EF4-FFF2-40B4-BE49-F238E27FC236}">
                <a16:creationId xmlns:a16="http://schemas.microsoft.com/office/drawing/2014/main" id="{C58BB87D-B137-42D0-A5E7-AA3D3851C80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7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756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06812" y="1038783"/>
            <a:ext cx="2896279" cy="1430777"/>
            <a:chOff x="15538868" y="1998225"/>
            <a:chExt cx="5792557" cy="2861554"/>
          </a:xfrm>
        </p:grpSpPr>
        <p:sp>
          <p:nvSpPr>
            <p:cNvPr id="16" name="Rectangle 15"/>
            <p:cNvSpPr/>
            <p:nvPr/>
          </p:nvSpPr>
          <p:spPr>
            <a:xfrm>
              <a:off x="15644512" y="1998225"/>
              <a:ext cx="339580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Versions trap</a:t>
              </a:r>
            </a:p>
          </p:txBody>
        </p:sp>
        <p:sp>
          <p:nvSpPr>
            <p:cNvPr id="17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Documents and records are out of version control.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06812" y="2909153"/>
            <a:ext cx="2916632" cy="1430777"/>
            <a:chOff x="15498162" y="1998225"/>
            <a:chExt cx="5833263" cy="2861554"/>
          </a:xfrm>
        </p:grpSpPr>
        <p:sp>
          <p:nvSpPr>
            <p:cNvPr id="19" name="Rectangle 18"/>
            <p:cNvSpPr/>
            <p:nvPr/>
          </p:nvSpPr>
          <p:spPr>
            <a:xfrm>
              <a:off x="15498162" y="1998225"/>
              <a:ext cx="532902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Limited collaboration</a:t>
              </a:r>
            </a:p>
          </p:txBody>
        </p: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most cases one user work with one document.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06812" y="4779523"/>
            <a:ext cx="2896279" cy="1430777"/>
            <a:chOff x="15538868" y="1998225"/>
            <a:chExt cx="5792557" cy="2861554"/>
          </a:xfrm>
        </p:grpSpPr>
        <p:sp>
          <p:nvSpPr>
            <p:cNvPr id="22" name="Rectangle 21"/>
            <p:cNvSpPr/>
            <p:nvPr/>
          </p:nvSpPr>
          <p:spPr>
            <a:xfrm>
              <a:off x="15841684" y="1998225"/>
              <a:ext cx="30014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Complexity</a:t>
              </a:r>
            </a:p>
          </p:txBody>
        </p:sp>
        <p:sp>
          <p:nvSpPr>
            <p:cNvPr id="23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documents with a lot of information. It’s hard to divide parts by state (approved or not, completed or draft)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Місце для зображення 3" descr="Зображення, що містить дерево, надворі, особа, чоловік&#10;&#10;Автоматично згенерований опис">
            <a:extLst>
              <a:ext uri="{FF2B5EF4-FFF2-40B4-BE49-F238E27FC236}">
                <a16:creationId xmlns:a16="http://schemas.microsoft.com/office/drawing/2014/main" id="{441FEDBD-4AEA-456B-9885-612038EC8E4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2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063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37871" y="410986"/>
            <a:ext cx="3022192" cy="1430777"/>
            <a:chOff x="15287042" y="1998225"/>
            <a:chExt cx="6044383" cy="2861554"/>
          </a:xfrm>
        </p:grpSpPr>
        <p:sp>
          <p:nvSpPr>
            <p:cNvPr id="23" name="Rectangle 22"/>
            <p:cNvSpPr/>
            <p:nvPr/>
          </p:nvSpPr>
          <p:spPr>
            <a:xfrm>
              <a:off x="15287042" y="1998225"/>
              <a:ext cx="411074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Adopt ALM as-is</a:t>
              </a:r>
            </a:p>
          </p:txBody>
        </p:sp>
        <p:sp>
          <p:nvSpPr>
            <p:cNvPr id="24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Start to use it widely with a current process. Adopt repository, wiki pages and start to use basic work items widely.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0771" y="2694562"/>
            <a:ext cx="2969292" cy="1430777"/>
            <a:chOff x="15392842" y="1998225"/>
            <a:chExt cx="5938583" cy="2861554"/>
          </a:xfrm>
        </p:grpSpPr>
        <p:sp>
          <p:nvSpPr>
            <p:cNvPr id="26" name="Rectangle 25"/>
            <p:cNvSpPr/>
            <p:nvPr/>
          </p:nvSpPr>
          <p:spPr>
            <a:xfrm>
              <a:off x="15392842" y="1998225"/>
              <a:ext cx="389914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Extend process</a:t>
              </a:r>
            </a:p>
          </p:txBody>
        </p:sp>
        <p:sp>
          <p:nvSpPr>
            <p:cNvPr id="27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Put in your specific BA work items: Business process, Stakeholders etc.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63784" y="4978138"/>
            <a:ext cx="2896279" cy="1468875"/>
            <a:chOff x="15538868" y="1922029"/>
            <a:chExt cx="5792557" cy="2937750"/>
          </a:xfrm>
        </p:grpSpPr>
        <p:sp>
          <p:nvSpPr>
            <p:cNvPr id="29" name="Rectangle 28"/>
            <p:cNvSpPr/>
            <p:nvPr/>
          </p:nvSpPr>
          <p:spPr>
            <a:xfrm>
              <a:off x="15538868" y="1922029"/>
              <a:ext cx="167097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Use it</a:t>
              </a:r>
            </a:p>
          </p:txBody>
        </p:sp>
        <p:sp>
          <p:nvSpPr>
            <p:cNvPr id="30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Every day, each time. Promote among your colleagues and other stakeholders. 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90550" y="1937456"/>
            <a:ext cx="437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Secret receipt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550" y="1641708"/>
            <a:ext cx="43779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Key ideas to change things</a:t>
            </a: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590550" y="3741310"/>
            <a:ext cx="3883280" cy="1686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you can do better business analysis with Microsoft Azure DevOps</a:t>
            </a:r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672871" y="5258815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235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A8EB7-57D4-4349-BC5D-4CFA9F25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>
                <a:solidFill>
                  <a:srgbClr val="0070C0"/>
                </a:solidFill>
              </a:rPr>
              <a:t>ALM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 of the Box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FC0C53-DD1A-4A10-B6FA-A1CBE54DA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02894" y="2653395"/>
            <a:ext cx="46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Initial setup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894" y="2357646"/>
            <a:ext cx="4483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PUT YOUR GREAT SUBTITLE HERE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576031" y="2410788"/>
            <a:ext cx="0" cy="204562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354269" y="2653395"/>
            <a:ext cx="2803261" cy="1496200"/>
            <a:chOff x="10856780" y="6968026"/>
            <a:chExt cx="5606521" cy="2992399"/>
          </a:xfrm>
        </p:grpSpPr>
        <p:sp>
          <p:nvSpPr>
            <p:cNvPr id="26" name="TextBox 25"/>
            <p:cNvSpPr txBox="1"/>
            <p:nvPr/>
          </p:nvSpPr>
          <p:spPr>
            <a:xfrm>
              <a:off x="10856780" y="6968026"/>
              <a:ext cx="3507829" cy="797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Setup Organization</a:t>
              </a:r>
            </a:p>
          </p:txBody>
        </p:sp>
        <p:sp>
          <p:nvSpPr>
            <p:cNvPr id="30" name="Text Placeholder 5"/>
            <p:cNvSpPr txBox="1">
              <a:spLocks/>
            </p:cNvSpPr>
            <p:nvPr/>
          </p:nvSpPr>
          <p:spPr>
            <a:xfrm>
              <a:off x="10856780" y="7854420"/>
              <a:ext cx="5606521" cy="210600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is VERY easy to get your new organization with </a:t>
              </a:r>
              <a:r>
                <a:rPr lang="en-US" sz="14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 </a:t>
              </a:r>
              <a:r>
                <a:rPr lang="en-US" sz="1200" dirty="0">
                  <a:hlinkClick r:id="rId2"/>
                </a:rPr>
                <a:t>https://dev.azure.com</a:t>
              </a:r>
              <a:r>
                <a:rPr lang="en-US" sz="1200" dirty="0"/>
                <a:t> </a:t>
              </a: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 any email and you are @ ALM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554669" y="2653395"/>
            <a:ext cx="2803261" cy="1747155"/>
            <a:chOff x="10856780" y="6968026"/>
            <a:chExt cx="5606521" cy="3494309"/>
          </a:xfrm>
        </p:grpSpPr>
        <p:sp>
          <p:nvSpPr>
            <p:cNvPr id="33" name="TextBox 32"/>
            <p:cNvSpPr txBox="1"/>
            <p:nvPr/>
          </p:nvSpPr>
          <p:spPr>
            <a:xfrm>
              <a:off x="10856780" y="6968026"/>
              <a:ext cx="3507829" cy="403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Consider Costs</a:t>
              </a:r>
            </a:p>
          </p:txBody>
        </p:sp>
        <p:sp>
          <p:nvSpPr>
            <p:cNvPr id="34" name="Text Placeholder 5"/>
            <p:cNvSpPr txBox="1">
              <a:spLocks/>
            </p:cNvSpPr>
            <p:nvPr/>
          </p:nvSpPr>
          <p:spPr>
            <a:xfrm>
              <a:off x="10856780" y="7854420"/>
              <a:ext cx="5606521" cy="260791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>
                <a:lnSpc>
                  <a:spcPct val="10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for 5 users </a:t>
              </a:r>
            </a:p>
            <a:p>
              <a:pPr algn="justLow">
                <a:lnSpc>
                  <a:spcPct val="10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for MSDN Subscription</a:t>
              </a:r>
            </a:p>
            <a:p>
              <a:pPr algn="justLow">
                <a:lnSpc>
                  <a:spcPct val="10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for any Stakeholders</a:t>
              </a:r>
            </a:p>
            <a:p>
              <a:pPr algn="justLow">
                <a:lnSpc>
                  <a:spcPct val="10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Around 6$ for additional user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CCF86B-1B86-458C-A02E-6F15B4130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42" y="6025239"/>
            <a:ext cx="714375" cy="71437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EC8DC8B-7577-4F19-B354-A221BD6ED34E}"/>
              </a:ext>
            </a:extLst>
          </p:cNvPr>
          <p:cNvSpPr/>
          <p:nvPr/>
        </p:nvSpPr>
        <p:spPr>
          <a:xfrm>
            <a:off x="8256226" y="6228539"/>
            <a:ext cx="2835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http://alm.thinkersware.com/setup/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89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3048794" y="643724"/>
            <a:ext cx="60944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Montserrat SemiBold" panose="00000700000000000000" pitchFamily="50" charset="0"/>
                <a:ea typeface="Montserrat Semi" charset="0"/>
                <a:cs typeface="Montserrat Semi" charset="0"/>
              </a:rPr>
              <a:t>Out of the Box capabilities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7713" y="390024"/>
            <a:ext cx="56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Microsoft Azure DevOps</a:t>
            </a:r>
            <a:endParaRPr lang="en-US" sz="1000" b="1" spc="300" dirty="0">
              <a:solidFill>
                <a:schemeClr val="accent1"/>
              </a:solidFill>
              <a:latin typeface="Montserrat Extra" charset="0"/>
              <a:ea typeface="Montserrat Extra" charset="0"/>
              <a:cs typeface="Montserrat Extr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4493" y="2408023"/>
            <a:ext cx="2967094" cy="922565"/>
            <a:chOff x="3285811" y="4824651"/>
            <a:chExt cx="5934188" cy="1845129"/>
          </a:xfrm>
        </p:grpSpPr>
        <p:grpSp>
          <p:nvGrpSpPr>
            <p:cNvPr id="4" name="Group 3"/>
            <p:cNvGrpSpPr/>
            <p:nvPr/>
          </p:nvGrpSpPr>
          <p:grpSpPr>
            <a:xfrm>
              <a:off x="5427910" y="5018124"/>
              <a:ext cx="3792089" cy="1458183"/>
              <a:chOff x="5427910" y="5018817"/>
              <a:chExt cx="3792089" cy="145818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427910" y="5018817"/>
                <a:ext cx="3507829" cy="403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2"/>
                    </a:solidFill>
                    <a:latin typeface="Montserrat" charset="0"/>
                    <a:ea typeface="Montserrat" charset="0"/>
                    <a:cs typeface="Montserrat" charset="0"/>
                  </a:rPr>
                  <a:t>Work item</a:t>
                </a:r>
              </a:p>
            </p:txBody>
          </p:sp>
          <p:sp>
            <p:nvSpPr>
              <p:cNvPr id="60" name="Text Placeholder 5"/>
              <p:cNvSpPr txBox="1">
                <a:spLocks/>
              </p:cNvSpPr>
              <p:nvPr/>
            </p:nvSpPr>
            <p:spPr>
              <a:xfrm>
                <a:off x="5427911" y="5605455"/>
                <a:ext cx="3792088" cy="8715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You can track requirements, issues, risk, bugs </a:t>
                </a:r>
                <a:r>
                  <a:rPr lang="en-US" sz="1200" dirty="0" err="1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etc</a:t>
                </a:r>
                <a:endParaRPr lang="en-US" sz="10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3285811" y="4824651"/>
              <a:ext cx="1845129" cy="184512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31" name="Shape 2570"/>
          <p:cNvSpPr/>
          <p:nvPr/>
        </p:nvSpPr>
        <p:spPr>
          <a:xfrm>
            <a:off x="1878656" y="2651650"/>
            <a:ext cx="454238" cy="443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noFill/>
            <a:miter lim="400000"/>
          </a:ln>
        </p:spPr>
        <p:txBody>
          <a:bodyPr lIns="19035" tIns="19035" rIns="19035" bIns="19035" anchor="ctr"/>
          <a:lstStyle/>
          <a:p>
            <a:pPr defTabSz="22840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6" name="Group 5"/>
          <p:cNvGrpSpPr/>
          <p:nvPr/>
        </p:nvGrpSpPr>
        <p:grpSpPr>
          <a:xfrm>
            <a:off x="4758662" y="2408023"/>
            <a:ext cx="2967094" cy="922565"/>
            <a:chOff x="9516970" y="4816045"/>
            <a:chExt cx="5934188" cy="1845129"/>
          </a:xfrm>
        </p:grpSpPr>
        <p:sp>
          <p:nvSpPr>
            <p:cNvPr id="37" name="Shape 2592"/>
            <p:cNvSpPr/>
            <p:nvPr/>
          </p:nvSpPr>
          <p:spPr>
            <a:xfrm>
              <a:off x="9985296" y="5292977"/>
              <a:ext cx="908475" cy="9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2012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2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8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2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8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2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9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9"/>
                    <a:pt x="3000" y="4715"/>
                  </a:cubicBezTo>
                  <a:lnTo>
                    <a:pt x="4715" y="3000"/>
                  </a:lnTo>
                  <a:lnTo>
                    <a:pt x="5621" y="3543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2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2"/>
                    <a:pt x="9331" y="2006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6"/>
                  </a:lnTo>
                  <a:cubicBezTo>
                    <a:pt x="12356" y="2352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2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3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9"/>
                    <a:pt x="18597" y="4722"/>
                    <a:pt x="18595" y="4725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2"/>
                    <a:pt x="20618" y="12012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9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5"/>
                  </a:cubicBezTo>
                  <a:lnTo>
                    <a:pt x="15473" y="2701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1"/>
                  </a:cubicBezTo>
                  <a:lnTo>
                    <a:pt x="5200" y="2145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9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2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3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3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2"/>
                    <a:pt x="21233" y="8730"/>
                    <a:pt x="20880" y="8641"/>
                  </a:cubicBezTo>
                  <a:moveTo>
                    <a:pt x="15709" y="10800"/>
                  </a:moveTo>
                  <a:cubicBezTo>
                    <a:pt x="15709" y="13346"/>
                    <a:pt x="13771" y="15438"/>
                    <a:pt x="11291" y="15685"/>
                  </a:cubicBezTo>
                  <a:lnTo>
                    <a:pt x="11291" y="12694"/>
                  </a:lnTo>
                  <a:cubicBezTo>
                    <a:pt x="12137" y="12476"/>
                    <a:pt x="12764" y="11714"/>
                    <a:pt x="12764" y="10800"/>
                  </a:cubicBezTo>
                  <a:cubicBezTo>
                    <a:pt x="12764" y="10630"/>
                    <a:pt x="12735" y="10468"/>
                    <a:pt x="12694" y="10310"/>
                  </a:cubicBezTo>
                  <a:lnTo>
                    <a:pt x="15308" y="8857"/>
                  </a:lnTo>
                  <a:cubicBezTo>
                    <a:pt x="15565" y="9453"/>
                    <a:pt x="15709" y="10110"/>
                    <a:pt x="15709" y="10800"/>
                  </a:cubicBezTo>
                  <a:moveTo>
                    <a:pt x="9818" y="10800"/>
                  </a:move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cubicBezTo>
                    <a:pt x="10258" y="11782"/>
                    <a:pt x="9818" y="11342"/>
                    <a:pt x="9818" y="10800"/>
                  </a:cubicBezTo>
                  <a:moveTo>
                    <a:pt x="10309" y="15685"/>
                  </a:moveTo>
                  <a:cubicBezTo>
                    <a:pt x="7829" y="15438"/>
                    <a:pt x="5891" y="13346"/>
                    <a:pt x="5891" y="10800"/>
                  </a:cubicBezTo>
                  <a:cubicBezTo>
                    <a:pt x="5891" y="10110"/>
                    <a:pt x="6035" y="9453"/>
                    <a:pt x="6292" y="8857"/>
                  </a:cubicBezTo>
                  <a:lnTo>
                    <a:pt x="8906" y="10310"/>
                  </a:lnTo>
                  <a:cubicBezTo>
                    <a:pt x="8865" y="10468"/>
                    <a:pt x="8836" y="10630"/>
                    <a:pt x="8836" y="10800"/>
                  </a:cubicBezTo>
                  <a:cubicBezTo>
                    <a:pt x="8836" y="11714"/>
                    <a:pt x="9463" y="12476"/>
                    <a:pt x="10309" y="12694"/>
                  </a:cubicBezTo>
                  <a:cubicBezTo>
                    <a:pt x="10309" y="12694"/>
                    <a:pt x="10309" y="15685"/>
                    <a:pt x="10309" y="15685"/>
                  </a:cubicBezTo>
                  <a:close/>
                  <a:moveTo>
                    <a:pt x="10800" y="5891"/>
                  </a:moveTo>
                  <a:cubicBezTo>
                    <a:pt x="12470" y="5891"/>
                    <a:pt x="13942" y="6727"/>
                    <a:pt x="14829" y="8000"/>
                  </a:cubicBezTo>
                  <a:lnTo>
                    <a:pt x="12220" y="9450"/>
                  </a:lnTo>
                  <a:cubicBezTo>
                    <a:pt x="11862" y="9074"/>
                    <a:pt x="11360" y="8836"/>
                    <a:pt x="10800" y="8836"/>
                  </a:cubicBezTo>
                  <a:cubicBezTo>
                    <a:pt x="10240" y="8836"/>
                    <a:pt x="9738" y="9074"/>
                    <a:pt x="9380" y="9450"/>
                  </a:cubicBezTo>
                  <a:lnTo>
                    <a:pt x="6771" y="8000"/>
                  </a:lnTo>
                  <a:cubicBezTo>
                    <a:pt x="7658" y="6727"/>
                    <a:pt x="9130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516970" y="4816045"/>
              <a:ext cx="5934188" cy="1845129"/>
              <a:chOff x="3285811" y="4824651"/>
              <a:chExt cx="5934188" cy="184512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Customization</a:t>
                  </a:r>
                </a:p>
              </p:txBody>
            </p:sp>
            <p:sp>
              <p:nvSpPr>
                <p:cNvPr id="54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You can create new fields to the current work items or create your new one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872830" y="2408023"/>
            <a:ext cx="2967094" cy="922565"/>
            <a:chOff x="15742485" y="5008634"/>
            <a:chExt cx="5934188" cy="1845129"/>
          </a:xfrm>
        </p:grpSpPr>
        <p:sp>
          <p:nvSpPr>
            <p:cNvPr id="32" name="Shape 2587"/>
            <p:cNvSpPr/>
            <p:nvPr/>
          </p:nvSpPr>
          <p:spPr>
            <a:xfrm>
              <a:off x="16210811" y="5476960"/>
              <a:ext cx="908475" cy="9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5742485" y="5008634"/>
              <a:ext cx="5934188" cy="1845129"/>
              <a:chOff x="3285811" y="4824651"/>
              <a:chExt cx="5934188" cy="184512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Emails</a:t>
                  </a:r>
                </a:p>
              </p:txBody>
            </p:sp>
            <p:sp>
              <p:nvSpPr>
                <p:cNvPr id="69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Notify key users, sent links, send Excel files with exported data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644493" y="4132804"/>
            <a:ext cx="2967094" cy="922565"/>
            <a:chOff x="3365891" y="7824736"/>
            <a:chExt cx="5934188" cy="1845129"/>
          </a:xfrm>
        </p:grpSpPr>
        <p:sp>
          <p:nvSpPr>
            <p:cNvPr id="34" name="Shape 2588"/>
            <p:cNvSpPr/>
            <p:nvPr/>
          </p:nvSpPr>
          <p:spPr>
            <a:xfrm>
              <a:off x="3834217" y="8336589"/>
              <a:ext cx="908475" cy="82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365891" y="7824736"/>
              <a:ext cx="5934188" cy="1845129"/>
              <a:chOff x="3285811" y="4824651"/>
              <a:chExt cx="5934188" cy="1845129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Query</a:t>
                  </a:r>
                </a:p>
              </p:txBody>
            </p:sp>
            <p:sp>
              <p:nvSpPr>
                <p:cNvPr id="74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Advanced flat and </a:t>
                  </a:r>
                  <a:r>
                    <a:rPr lang="en-US" sz="1200" dirty="0" err="1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hieararchy</a:t>
                  </a: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flat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758662" y="4132804"/>
            <a:ext cx="2967094" cy="922565"/>
            <a:chOff x="9516970" y="7824735"/>
            <a:chExt cx="5934188" cy="1845129"/>
          </a:xfrm>
        </p:grpSpPr>
        <p:sp>
          <p:nvSpPr>
            <p:cNvPr id="42" name="Shape 2613"/>
            <p:cNvSpPr/>
            <p:nvPr/>
          </p:nvSpPr>
          <p:spPr>
            <a:xfrm>
              <a:off x="9985295" y="8336589"/>
              <a:ext cx="908475" cy="9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516970" y="7824735"/>
              <a:ext cx="5934188" cy="1845129"/>
              <a:chOff x="3285811" y="4824651"/>
              <a:chExt cx="5934188" cy="1845129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Repository</a:t>
                  </a:r>
                </a:p>
              </p:txBody>
            </p:sp>
            <p:sp>
              <p:nvSpPr>
                <p:cNvPr id="79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Store almost unlimited content – documents, files, media, code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872830" y="4132804"/>
            <a:ext cx="2967094" cy="922565"/>
            <a:chOff x="15742485" y="7824735"/>
            <a:chExt cx="5934188" cy="1845129"/>
          </a:xfrm>
        </p:grpSpPr>
        <p:sp>
          <p:nvSpPr>
            <p:cNvPr id="30" name="Shape 2554"/>
            <p:cNvSpPr/>
            <p:nvPr/>
          </p:nvSpPr>
          <p:spPr>
            <a:xfrm>
              <a:off x="16210811" y="8336618"/>
              <a:ext cx="908475" cy="82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19035" tIns="19035" rIns="19035" bIns="19035" anchor="ctr"/>
            <a:lstStyle/>
            <a:p>
              <a:pPr defTabSz="22840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5742485" y="7824735"/>
              <a:ext cx="5934188" cy="1845129"/>
              <a:chOff x="3285811" y="4824651"/>
              <a:chExt cx="5934188" cy="184512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27910" y="5018124"/>
                <a:ext cx="3792089" cy="1458183"/>
                <a:chOff x="5427910" y="5018817"/>
                <a:chExt cx="3792089" cy="1458183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5427910" y="5018817"/>
                  <a:ext cx="3507829" cy="403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accent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Communications</a:t>
                  </a:r>
                </a:p>
              </p:txBody>
            </p:sp>
            <p:sp>
              <p:nvSpPr>
                <p:cNvPr id="84" name="Text Placeholder 5"/>
                <p:cNvSpPr txBox="1">
                  <a:spLocks/>
                </p:cNvSpPr>
                <p:nvPr/>
              </p:nvSpPr>
              <p:spPr>
                <a:xfrm>
                  <a:off x="5427911" y="5605455"/>
                  <a:ext cx="3792088" cy="871545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200" dirty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Integrate to your collaboration environments </a:t>
                  </a:r>
                  <a:endParaRPr lang="en-US" sz="10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3285811" y="4824651"/>
                <a:ext cx="1845129" cy="184512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79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6575" y="1700050"/>
            <a:ext cx="437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Excel Sync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6575" y="1404302"/>
            <a:ext cx="43779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rgbClr val="FF0000"/>
                </a:solidFill>
                <a:latin typeface="Montserrat" charset="0"/>
                <a:ea typeface="Montserrat" charset="0"/>
                <a:cs typeface="Montserrat" charset="0"/>
              </a:rPr>
              <a:t>Killer feature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886575" y="3277574"/>
            <a:ext cx="3883280" cy="1913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100000"/>
              </a:lnSpc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any set of work items with Query – list of fields, sorting and order</a:t>
            </a:r>
          </a:p>
          <a:p>
            <a:pPr algn="justLow">
              <a:lnSpc>
                <a:spcPct val="100000"/>
              </a:lnSpc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it to customer / Store at Repository</a:t>
            </a:r>
          </a:p>
          <a:p>
            <a:pPr algn="justLow"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and sync back to Azure DevOps</a:t>
            </a:r>
            <a:endParaRPr lang="ru-RU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Low"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 offline store, Mass update, Mass inputs, Easy to create and change hierarchy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968896" y="5021409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ree list of work items to publish">
            <a:extLst>
              <a:ext uri="{FF2B5EF4-FFF2-40B4-BE49-F238E27FC236}">
                <a16:creationId xmlns:a16="http://schemas.microsoft.com/office/drawing/2014/main" id="{A0774BA3-B47E-4035-9B4A-2C6A4D656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8" y="3503904"/>
            <a:ext cx="3907333" cy="12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te a list connection between Excel and the data store">
            <a:extLst>
              <a:ext uri="{FF2B5EF4-FFF2-40B4-BE49-F238E27FC236}">
                <a16:creationId xmlns:a16="http://schemas.microsoft.com/office/drawing/2014/main" id="{9962AC3B-9BA1-4BDB-BC85-A7366C85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7" y="1730225"/>
            <a:ext cx="3907333" cy="15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704B8B-40C3-4837-9CEA-E269C58C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27" y="6143625"/>
            <a:ext cx="714375" cy="71437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7B83292-ABC3-4802-B1D2-EB6B20A82B08}"/>
              </a:ext>
            </a:extLst>
          </p:cNvPr>
          <p:cNvSpPr/>
          <p:nvPr/>
        </p:nvSpPr>
        <p:spPr>
          <a:xfrm>
            <a:off x="6608957" y="6348154"/>
            <a:ext cx="4655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http://alm.thinkersware.com/tools/excel/install-excel-plugin/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16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7DF3EF3-AC84-43C7-B652-6BC9D4F7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975185"/>
            <a:ext cx="7812506" cy="4882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448F0-2FFC-406F-8280-4C1E5994C9E2}"/>
              </a:ext>
            </a:extLst>
          </p:cNvPr>
          <p:cNvSpPr txBox="1"/>
          <p:nvPr/>
        </p:nvSpPr>
        <p:spPr>
          <a:xfrm>
            <a:off x="6374107" y="1385687"/>
            <a:ext cx="527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Антон Витязь</a:t>
            </a:r>
            <a:endParaRPr lang="id-ID" sz="4800" b="1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3EEB3DF-9F73-47B3-9289-3246D6D6CC3B}"/>
              </a:ext>
            </a:extLst>
          </p:cNvPr>
          <p:cNvSpPr/>
          <p:nvPr/>
        </p:nvSpPr>
        <p:spPr>
          <a:xfrm>
            <a:off x="5371061" y="2820173"/>
            <a:ext cx="628048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Enterprise Solutions Consultant</a:t>
            </a:r>
            <a:r>
              <a:rPr lang="uk-UA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@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ThinkersWare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Group Leader @ Infopulse Ukraine</a:t>
            </a:r>
          </a:p>
          <a:p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лет в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Developer -&gt; System Analyst -&gt; Business Analyst -&gt; Consultant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Java, C/AL, X++, C#, Typescript, React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Navision, Axapta, SharePoint, Dynamics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Web, Mobile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Проекты в разных странах - Украина, Бруней, Исландия, Норвегия, Швеция, Швейцария, Венгрия, Чехия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Спикер ИТ конференций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BACON,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Thinkstage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DAKIRY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3983" y="2729593"/>
            <a:ext cx="3868623" cy="817388"/>
            <a:chOff x="14270492" y="5734801"/>
            <a:chExt cx="5884200" cy="1634775"/>
          </a:xfrm>
        </p:grpSpPr>
        <p:sp>
          <p:nvSpPr>
            <p:cNvPr id="29" name="Textfeld 63"/>
            <p:cNvSpPr txBox="1"/>
            <p:nvPr/>
          </p:nvSpPr>
          <p:spPr>
            <a:xfrm>
              <a:off x="14270492" y="5734801"/>
              <a:ext cx="231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2"/>
                  </a:solidFill>
                  <a:latin typeface="Montserrat Semi"/>
                </a:rPr>
                <a:t>#01</a:t>
              </a:r>
              <a:endParaRPr lang="de-DE" sz="2500" b="1" dirty="0">
                <a:solidFill>
                  <a:schemeClr val="accent2"/>
                </a:solidFill>
                <a:latin typeface="Montserrat Sem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366070" y="5916589"/>
              <a:ext cx="3507830" cy="403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Manual entering</a:t>
              </a:r>
            </a:p>
          </p:txBody>
        </p:sp>
        <p:sp>
          <p:nvSpPr>
            <p:cNvPr id="39" name="Text Placeholder 5"/>
            <p:cNvSpPr txBox="1">
              <a:spLocks/>
            </p:cNvSpPr>
            <p:nvPr/>
          </p:nvSpPr>
          <p:spPr>
            <a:xfrm>
              <a:off x="16362604" y="6498031"/>
              <a:ext cx="3792088" cy="871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Hundreds of requirements entered manually from Excel and Word lists</a:t>
              </a:r>
              <a:endParaRPr lang="en-US" sz="1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28695" y="4000459"/>
            <a:ext cx="3444080" cy="782285"/>
            <a:chOff x="14270492" y="8389192"/>
            <a:chExt cx="5887666" cy="1564569"/>
          </a:xfrm>
        </p:grpSpPr>
        <p:sp>
          <p:nvSpPr>
            <p:cNvPr id="30" name="Textfeld 64"/>
            <p:cNvSpPr txBox="1"/>
            <p:nvPr/>
          </p:nvSpPr>
          <p:spPr>
            <a:xfrm>
              <a:off x="14270492" y="8389192"/>
              <a:ext cx="231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2"/>
                  </a:solidFill>
                  <a:latin typeface="Montserrat Semi"/>
                </a:rPr>
                <a:t>#02</a:t>
              </a:r>
              <a:endParaRPr lang="de-DE" sz="2500" b="1" dirty="0">
                <a:solidFill>
                  <a:schemeClr val="accent2"/>
                </a:solidFill>
                <a:latin typeface="Montserrat Sem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369536" y="8500774"/>
              <a:ext cx="3507830" cy="403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Mass updates</a:t>
              </a:r>
            </a:p>
          </p:txBody>
        </p:sp>
        <p:sp>
          <p:nvSpPr>
            <p:cNvPr id="44" name="Text Placeholder 5"/>
            <p:cNvSpPr txBox="1">
              <a:spLocks/>
            </p:cNvSpPr>
            <p:nvPr/>
          </p:nvSpPr>
          <p:spPr>
            <a:xfrm>
              <a:off x="16366070" y="9082216"/>
              <a:ext cx="3792088" cy="871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Repeatable operations one by one</a:t>
              </a:r>
              <a:endParaRPr lang="en-US" sz="1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7635" y="5129256"/>
            <a:ext cx="3415506" cy="828352"/>
            <a:chOff x="14270492" y="10954634"/>
            <a:chExt cx="5891132" cy="1656704"/>
          </a:xfrm>
        </p:grpSpPr>
        <p:sp>
          <p:nvSpPr>
            <p:cNvPr id="31" name="Textfeld 65"/>
            <p:cNvSpPr txBox="1"/>
            <p:nvPr/>
          </p:nvSpPr>
          <p:spPr>
            <a:xfrm>
              <a:off x="14270492" y="10954634"/>
              <a:ext cx="231414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2"/>
                  </a:solidFill>
                  <a:latin typeface="Montserrat Semi"/>
                </a:rPr>
                <a:t>#03</a:t>
              </a:r>
              <a:endParaRPr lang="de-DE" sz="2500" b="1" dirty="0">
                <a:solidFill>
                  <a:schemeClr val="accent2"/>
                </a:solidFill>
                <a:latin typeface="Montserrat Sem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373002" y="11158352"/>
              <a:ext cx="3507830" cy="403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Build hierarchy</a:t>
              </a:r>
            </a:p>
          </p:txBody>
        </p:sp>
        <p:sp>
          <p:nvSpPr>
            <p:cNvPr id="49" name="Text Placeholder 5"/>
            <p:cNvSpPr txBox="1">
              <a:spLocks/>
            </p:cNvSpPr>
            <p:nvPr/>
          </p:nvSpPr>
          <p:spPr>
            <a:xfrm>
              <a:off x="16369536" y="11739793"/>
              <a:ext cx="3792088" cy="871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items, child relationship done manually</a:t>
              </a:r>
              <a:endParaRPr lang="en-US" sz="1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364693" y="1019078"/>
            <a:ext cx="46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Cruel facts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64693" y="723329"/>
            <a:ext cx="4483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Lost hours, lost hopes</a:t>
            </a:r>
          </a:p>
        </p:txBody>
      </p:sp>
      <p:pic>
        <p:nvPicPr>
          <p:cNvPr id="4" name="Місце для зображення 3" descr="Зображення, що містить тварина, примат, ссавець, мавпа&#10;&#10;Автоматично згенерований опис">
            <a:extLst>
              <a:ext uri="{FF2B5EF4-FFF2-40B4-BE49-F238E27FC236}">
                <a16:creationId xmlns:a16="http://schemas.microsoft.com/office/drawing/2014/main" id="{9538EE70-D8C8-4D1E-B97E-7F997A332B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64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A8EB7-57D4-4349-BC5D-4CFA9F25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b="1" dirty="0">
                <a:solidFill>
                  <a:srgbClr val="C00000"/>
                </a:solidFill>
              </a:rPr>
              <a:t>Extend</a:t>
            </a:r>
            <a:r>
              <a:rPr lang="en-US" dirty="0"/>
              <a:t> your </a:t>
            </a:r>
            <a:r>
              <a:rPr lang="en-US" dirty="0">
                <a:solidFill>
                  <a:srgbClr val="0070C0"/>
                </a:solidFill>
              </a:rPr>
              <a:t>ALM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FC0C53-DD1A-4A10-B6FA-A1CBE54DA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F197AA-D993-4387-BD5C-30E701E9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Extensions approaches</a:t>
            </a:r>
          </a:p>
        </p:txBody>
      </p:sp>
      <p:graphicFrame>
        <p:nvGraphicFramePr>
          <p:cNvPr id="7" name="Місце для вмісту 4">
            <a:extLst>
              <a:ext uri="{FF2B5EF4-FFF2-40B4-BE49-F238E27FC236}">
                <a16:creationId xmlns:a16="http://schemas.microsoft.com/office/drawing/2014/main" id="{E89C9381-E477-4789-A158-891B54C89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411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21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1379180" y="4084740"/>
            <a:ext cx="4622344" cy="17749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251428" y="4608097"/>
            <a:ext cx="1350990" cy="1360243"/>
          </a:xfrm>
          <a:custGeom>
            <a:avLst/>
            <a:gdLst>
              <a:gd name="T0" fmla="*/ 438 w 438"/>
              <a:gd name="T1" fmla="*/ 441 h 441"/>
              <a:gd name="T2" fmla="*/ 438 w 438"/>
              <a:gd name="T3" fmla="*/ 390 h 441"/>
              <a:gd name="T4" fmla="*/ 47 w 438"/>
              <a:gd name="T5" fmla="*/ 0 h 441"/>
              <a:gd name="T6" fmla="*/ 0 w 438"/>
              <a:gd name="T7" fmla="*/ 0 h 441"/>
              <a:gd name="T8" fmla="*/ 22 w 438"/>
              <a:gd name="T9" fmla="*/ 56 h 441"/>
              <a:gd name="T10" fmla="*/ 396 w 438"/>
              <a:gd name="T11" fmla="*/ 434 h 441"/>
              <a:gd name="T12" fmla="*/ 438 w 438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" h="441">
                <a:moveTo>
                  <a:pt x="438" y="441"/>
                </a:moveTo>
                <a:lnTo>
                  <a:pt x="438" y="390"/>
                </a:lnTo>
                <a:lnTo>
                  <a:pt x="47" y="0"/>
                </a:lnTo>
                <a:lnTo>
                  <a:pt x="0" y="0"/>
                </a:lnTo>
                <a:lnTo>
                  <a:pt x="22" y="56"/>
                </a:lnTo>
                <a:lnTo>
                  <a:pt x="396" y="434"/>
                </a:lnTo>
                <a:lnTo>
                  <a:pt x="438" y="4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4798"/>
          </a:p>
        </p:txBody>
      </p:sp>
      <p:sp>
        <p:nvSpPr>
          <p:cNvPr id="109" name="Rounded Rectangle 108"/>
          <p:cNvSpPr/>
          <p:nvPr/>
        </p:nvSpPr>
        <p:spPr>
          <a:xfrm>
            <a:off x="6190477" y="4084740"/>
            <a:ext cx="4622344" cy="17749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581876" y="4608097"/>
            <a:ext cx="1360241" cy="1360243"/>
          </a:xfrm>
          <a:custGeom>
            <a:avLst/>
            <a:gdLst>
              <a:gd name="T0" fmla="*/ 441 w 441"/>
              <a:gd name="T1" fmla="*/ 0 h 441"/>
              <a:gd name="T2" fmla="*/ 390 w 441"/>
              <a:gd name="T3" fmla="*/ 0 h 441"/>
              <a:gd name="T4" fmla="*/ 0 w 441"/>
              <a:gd name="T5" fmla="*/ 394 h 441"/>
              <a:gd name="T6" fmla="*/ 0 w 441"/>
              <a:gd name="T7" fmla="*/ 441 h 441"/>
              <a:gd name="T8" fmla="*/ 51 w 441"/>
              <a:gd name="T9" fmla="*/ 418 h 441"/>
              <a:gd name="T10" fmla="*/ 430 w 441"/>
              <a:gd name="T11" fmla="*/ 45 h 441"/>
              <a:gd name="T12" fmla="*/ 441 w 441"/>
              <a:gd name="T1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" h="441">
                <a:moveTo>
                  <a:pt x="441" y="0"/>
                </a:moveTo>
                <a:lnTo>
                  <a:pt x="390" y="0"/>
                </a:lnTo>
                <a:lnTo>
                  <a:pt x="0" y="394"/>
                </a:lnTo>
                <a:lnTo>
                  <a:pt x="0" y="441"/>
                </a:lnTo>
                <a:lnTo>
                  <a:pt x="51" y="418"/>
                </a:lnTo>
                <a:lnTo>
                  <a:pt x="430" y="45"/>
                </a:lnTo>
                <a:lnTo>
                  <a:pt x="4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4798"/>
          </a:p>
        </p:txBody>
      </p:sp>
      <p:sp>
        <p:nvSpPr>
          <p:cNvPr id="114" name="Rounded Rectangle 113"/>
          <p:cNvSpPr/>
          <p:nvPr/>
        </p:nvSpPr>
        <p:spPr>
          <a:xfrm>
            <a:off x="1379180" y="2113623"/>
            <a:ext cx="4622344" cy="17749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260768" y="2006971"/>
            <a:ext cx="1366415" cy="1350992"/>
          </a:xfrm>
          <a:custGeom>
            <a:avLst/>
            <a:gdLst>
              <a:gd name="T0" fmla="*/ 0 w 443"/>
              <a:gd name="T1" fmla="*/ 438 h 438"/>
              <a:gd name="T2" fmla="*/ 49 w 443"/>
              <a:gd name="T3" fmla="*/ 438 h 438"/>
              <a:gd name="T4" fmla="*/ 443 w 443"/>
              <a:gd name="T5" fmla="*/ 45 h 438"/>
              <a:gd name="T6" fmla="*/ 443 w 443"/>
              <a:gd name="T7" fmla="*/ 0 h 438"/>
              <a:gd name="T8" fmla="*/ 388 w 443"/>
              <a:gd name="T9" fmla="*/ 20 h 438"/>
              <a:gd name="T10" fmla="*/ 10 w 443"/>
              <a:gd name="T11" fmla="*/ 394 h 438"/>
              <a:gd name="T12" fmla="*/ 0 w 443"/>
              <a:gd name="T13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438">
                <a:moveTo>
                  <a:pt x="0" y="438"/>
                </a:moveTo>
                <a:lnTo>
                  <a:pt x="49" y="438"/>
                </a:lnTo>
                <a:lnTo>
                  <a:pt x="443" y="45"/>
                </a:lnTo>
                <a:lnTo>
                  <a:pt x="443" y="0"/>
                </a:lnTo>
                <a:lnTo>
                  <a:pt x="388" y="20"/>
                </a:lnTo>
                <a:lnTo>
                  <a:pt x="10" y="394"/>
                </a:lnTo>
                <a:lnTo>
                  <a:pt x="0" y="4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4798"/>
          </a:p>
        </p:txBody>
      </p:sp>
      <p:sp>
        <p:nvSpPr>
          <p:cNvPr id="113" name="Rounded Rectangle 112"/>
          <p:cNvSpPr/>
          <p:nvPr/>
        </p:nvSpPr>
        <p:spPr>
          <a:xfrm>
            <a:off x="6190477" y="2113623"/>
            <a:ext cx="4622344" cy="17749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grpSp>
        <p:nvGrpSpPr>
          <p:cNvPr id="60" name="Group 59"/>
          <p:cNvGrpSpPr/>
          <p:nvPr/>
        </p:nvGrpSpPr>
        <p:grpSpPr>
          <a:xfrm>
            <a:off x="639537" y="1474427"/>
            <a:ext cx="1479285" cy="1479285"/>
            <a:chOff x="8780042" y="4887486"/>
            <a:chExt cx="2958570" cy="2958570"/>
          </a:xfrm>
          <a:effectLst/>
        </p:grpSpPr>
        <p:sp>
          <p:nvSpPr>
            <p:cNvPr id="61" name="Oval 60"/>
            <p:cNvSpPr/>
            <p:nvPr/>
          </p:nvSpPr>
          <p:spPr>
            <a:xfrm>
              <a:off x="8780042" y="4887486"/>
              <a:ext cx="2958570" cy="295857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Rockwell Condensed" panose="02060603050405020104" pitchFamily="18" charset="0"/>
              </a:endParaRPr>
            </a:p>
          </p:txBody>
        </p:sp>
        <p:sp>
          <p:nvSpPr>
            <p:cNvPr id="62" name="Shape 2630"/>
            <p:cNvSpPr/>
            <p:nvPr/>
          </p:nvSpPr>
          <p:spPr>
            <a:xfrm>
              <a:off x="9995712" y="5889262"/>
              <a:ext cx="527231" cy="96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7" y="18651"/>
                  </a:moveTo>
                  <a:lnTo>
                    <a:pt x="10795" y="12327"/>
                  </a:lnTo>
                  <a:lnTo>
                    <a:pt x="10781" y="12326"/>
                  </a:lnTo>
                  <a:cubicBezTo>
                    <a:pt x="10785" y="12307"/>
                    <a:pt x="10800" y="12292"/>
                    <a:pt x="10800" y="12273"/>
                  </a:cubicBezTo>
                  <a:cubicBezTo>
                    <a:pt x="10800" y="12001"/>
                    <a:pt x="10398" y="11782"/>
                    <a:pt x="9900" y="11782"/>
                  </a:cubicBezTo>
                  <a:lnTo>
                    <a:pt x="2149" y="11782"/>
                  </a:lnTo>
                  <a:lnTo>
                    <a:pt x="8749" y="982"/>
                  </a:lnTo>
                  <a:lnTo>
                    <a:pt x="15850" y="982"/>
                  </a:lnTo>
                  <a:lnTo>
                    <a:pt x="11436" y="8190"/>
                  </a:lnTo>
                  <a:lnTo>
                    <a:pt x="11447" y="8192"/>
                  </a:lnTo>
                  <a:cubicBezTo>
                    <a:pt x="11417" y="8241"/>
                    <a:pt x="11391" y="8291"/>
                    <a:pt x="11391" y="8345"/>
                  </a:cubicBezTo>
                  <a:cubicBezTo>
                    <a:pt x="11391" y="8617"/>
                    <a:pt x="11794" y="8836"/>
                    <a:pt x="12291" y="8836"/>
                  </a:cubicBezTo>
                  <a:lnTo>
                    <a:pt x="19195" y="8836"/>
                  </a:lnTo>
                  <a:cubicBezTo>
                    <a:pt x="19195" y="8836"/>
                    <a:pt x="9507" y="18651"/>
                    <a:pt x="9507" y="18651"/>
                  </a:cubicBezTo>
                  <a:close/>
                  <a:moveTo>
                    <a:pt x="21600" y="8345"/>
                  </a:moveTo>
                  <a:cubicBezTo>
                    <a:pt x="21600" y="8074"/>
                    <a:pt x="21197" y="7855"/>
                    <a:pt x="20700" y="7855"/>
                  </a:cubicBezTo>
                  <a:lnTo>
                    <a:pt x="13541" y="7855"/>
                  </a:lnTo>
                  <a:lnTo>
                    <a:pt x="17954" y="646"/>
                  </a:lnTo>
                  <a:lnTo>
                    <a:pt x="17944" y="644"/>
                  </a:lnTo>
                  <a:cubicBezTo>
                    <a:pt x="17974" y="595"/>
                    <a:pt x="18000" y="545"/>
                    <a:pt x="18000" y="491"/>
                  </a:cubicBezTo>
                  <a:cubicBezTo>
                    <a:pt x="18000" y="220"/>
                    <a:pt x="17598" y="0"/>
                    <a:pt x="17100" y="0"/>
                  </a:cubicBezTo>
                  <a:lnTo>
                    <a:pt x="8101" y="0"/>
                  </a:lnTo>
                  <a:cubicBezTo>
                    <a:pt x="7703" y="0"/>
                    <a:pt x="7376" y="143"/>
                    <a:pt x="7257" y="337"/>
                  </a:cubicBezTo>
                  <a:lnTo>
                    <a:pt x="7246" y="335"/>
                  </a:lnTo>
                  <a:lnTo>
                    <a:pt x="47" y="12117"/>
                  </a:lnTo>
                  <a:lnTo>
                    <a:pt x="57" y="12120"/>
                  </a:lnTo>
                  <a:cubicBezTo>
                    <a:pt x="27" y="12168"/>
                    <a:pt x="0" y="12218"/>
                    <a:pt x="0" y="12273"/>
                  </a:cubicBezTo>
                  <a:cubicBezTo>
                    <a:pt x="0" y="12544"/>
                    <a:pt x="403" y="12764"/>
                    <a:pt x="900" y="12764"/>
                  </a:cubicBezTo>
                  <a:lnTo>
                    <a:pt x="8895" y="12764"/>
                  </a:lnTo>
                  <a:lnTo>
                    <a:pt x="7206" y="21055"/>
                  </a:lnTo>
                  <a:lnTo>
                    <a:pt x="7220" y="21056"/>
                  </a:lnTo>
                  <a:cubicBezTo>
                    <a:pt x="7216" y="21074"/>
                    <a:pt x="7200" y="21090"/>
                    <a:pt x="7200" y="21109"/>
                  </a:cubicBezTo>
                  <a:cubicBezTo>
                    <a:pt x="7200" y="21380"/>
                    <a:pt x="7603" y="21600"/>
                    <a:pt x="8101" y="21600"/>
                  </a:cubicBezTo>
                  <a:cubicBezTo>
                    <a:pt x="8464" y="21600"/>
                    <a:pt x="8761" y="21480"/>
                    <a:pt x="8900" y="21310"/>
                  </a:cubicBezTo>
                  <a:lnTo>
                    <a:pt x="8918" y="21315"/>
                  </a:lnTo>
                  <a:lnTo>
                    <a:pt x="21517" y="8551"/>
                  </a:lnTo>
                  <a:lnTo>
                    <a:pt x="21513" y="8550"/>
                  </a:lnTo>
                  <a:cubicBezTo>
                    <a:pt x="21567" y="8487"/>
                    <a:pt x="21600" y="8419"/>
                    <a:pt x="21600" y="8345"/>
                  </a:cubicBezTo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9040" tIns="19040" rIns="19040" bIns="19040" anchor="ctr"/>
            <a:lstStyle/>
            <a:p>
              <a:pPr defTabSz="22846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9537" y="5012348"/>
            <a:ext cx="1479285" cy="1479285"/>
            <a:chOff x="8780042" y="8847832"/>
            <a:chExt cx="2958570" cy="2958570"/>
          </a:xfrm>
        </p:grpSpPr>
        <p:sp>
          <p:nvSpPr>
            <p:cNvPr id="64" name="Oval 63"/>
            <p:cNvSpPr/>
            <p:nvPr/>
          </p:nvSpPr>
          <p:spPr>
            <a:xfrm>
              <a:off x="8780042" y="8847832"/>
              <a:ext cx="2958570" cy="295857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Rockwell Condensed" panose="02060603050405020104" pitchFamily="18" charset="0"/>
              </a:endParaRPr>
            </a:p>
          </p:txBody>
        </p:sp>
        <p:sp>
          <p:nvSpPr>
            <p:cNvPr id="65" name="Shape 2579"/>
            <p:cNvSpPr/>
            <p:nvPr/>
          </p:nvSpPr>
          <p:spPr>
            <a:xfrm>
              <a:off x="9827494" y="9754217"/>
              <a:ext cx="863667" cy="86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9040" tIns="19040" rIns="19040" bIns="19040" anchor="ctr"/>
            <a:lstStyle/>
            <a:p>
              <a:pPr defTabSz="22846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051440" y="1474427"/>
            <a:ext cx="1479285" cy="1479285"/>
            <a:chOff x="12829679" y="4887486"/>
            <a:chExt cx="2958570" cy="2958570"/>
          </a:xfrm>
        </p:grpSpPr>
        <p:sp>
          <p:nvSpPr>
            <p:cNvPr id="67" name="Oval 66"/>
            <p:cNvSpPr/>
            <p:nvPr/>
          </p:nvSpPr>
          <p:spPr>
            <a:xfrm>
              <a:off x="12829679" y="4887486"/>
              <a:ext cx="2958570" cy="2958570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Rockwell Condensed" panose="02060603050405020104" pitchFamily="18" charset="0"/>
              </a:endParaRPr>
            </a:p>
          </p:txBody>
        </p:sp>
        <p:sp>
          <p:nvSpPr>
            <p:cNvPr id="68" name="Shape 2764"/>
            <p:cNvSpPr/>
            <p:nvPr/>
          </p:nvSpPr>
          <p:spPr>
            <a:xfrm>
              <a:off x="13782073" y="5889262"/>
              <a:ext cx="1063197" cy="96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8" y="6611"/>
                  </a:moveTo>
                  <a:cubicBezTo>
                    <a:pt x="20587" y="6619"/>
                    <a:pt x="20587" y="6627"/>
                    <a:pt x="20586" y="6635"/>
                  </a:cubicBezTo>
                  <a:cubicBezTo>
                    <a:pt x="20585" y="6640"/>
                    <a:pt x="20582" y="6674"/>
                    <a:pt x="20581" y="6680"/>
                  </a:cubicBezTo>
                  <a:cubicBezTo>
                    <a:pt x="20107" y="11287"/>
                    <a:pt x="14607" y="17428"/>
                    <a:pt x="12595" y="19086"/>
                  </a:cubicBezTo>
                  <a:lnTo>
                    <a:pt x="11905" y="15660"/>
                  </a:lnTo>
                  <a:lnTo>
                    <a:pt x="13960" y="10631"/>
                  </a:lnTo>
                  <a:lnTo>
                    <a:pt x="11429" y="7425"/>
                  </a:lnTo>
                  <a:lnTo>
                    <a:pt x="12699" y="2550"/>
                  </a:lnTo>
                  <a:cubicBezTo>
                    <a:pt x="12708" y="2540"/>
                    <a:pt x="12713" y="2534"/>
                    <a:pt x="12723" y="2524"/>
                  </a:cubicBezTo>
                  <a:cubicBezTo>
                    <a:pt x="13572" y="1625"/>
                    <a:pt x="14916" y="1080"/>
                    <a:pt x="16088" y="1080"/>
                  </a:cubicBezTo>
                  <a:cubicBezTo>
                    <a:pt x="18586" y="1080"/>
                    <a:pt x="20618" y="3315"/>
                    <a:pt x="20618" y="6063"/>
                  </a:cubicBezTo>
                  <a:cubicBezTo>
                    <a:pt x="20618" y="6262"/>
                    <a:pt x="20598" y="6506"/>
                    <a:pt x="20588" y="6611"/>
                  </a:cubicBezTo>
                  <a:moveTo>
                    <a:pt x="21600" y="6063"/>
                  </a:moveTo>
                  <a:cubicBezTo>
                    <a:pt x="21600" y="2715"/>
                    <a:pt x="19132" y="0"/>
                    <a:pt x="16088" y="0"/>
                  </a:cubicBezTo>
                  <a:cubicBezTo>
                    <a:pt x="14607" y="0"/>
                    <a:pt x="12974" y="748"/>
                    <a:pt x="11983" y="1794"/>
                  </a:cubicBezTo>
                  <a:lnTo>
                    <a:pt x="11985" y="1802"/>
                  </a:lnTo>
                  <a:cubicBezTo>
                    <a:pt x="11900" y="1871"/>
                    <a:pt x="11839" y="1965"/>
                    <a:pt x="11809" y="2079"/>
                  </a:cubicBezTo>
                  <a:lnTo>
                    <a:pt x="11797" y="2076"/>
                  </a:lnTo>
                  <a:lnTo>
                    <a:pt x="10309" y="7560"/>
                  </a:lnTo>
                  <a:lnTo>
                    <a:pt x="12764" y="10800"/>
                  </a:lnTo>
                  <a:lnTo>
                    <a:pt x="10800" y="15660"/>
                  </a:lnTo>
                  <a:lnTo>
                    <a:pt x="11797" y="20098"/>
                  </a:lnTo>
                  <a:lnTo>
                    <a:pt x="11803" y="20097"/>
                  </a:lnTo>
                  <a:cubicBezTo>
                    <a:pt x="11853" y="20337"/>
                    <a:pt x="12039" y="20520"/>
                    <a:pt x="12273" y="20520"/>
                  </a:cubicBezTo>
                  <a:cubicBezTo>
                    <a:pt x="12410" y="20520"/>
                    <a:pt x="12534" y="20457"/>
                    <a:pt x="12623" y="20357"/>
                  </a:cubicBezTo>
                  <a:cubicBezTo>
                    <a:pt x="14361" y="19225"/>
                    <a:pt x="20995" y="12270"/>
                    <a:pt x="21558" y="6787"/>
                  </a:cubicBezTo>
                  <a:lnTo>
                    <a:pt x="21558" y="6791"/>
                  </a:lnTo>
                  <a:cubicBezTo>
                    <a:pt x="21559" y="6791"/>
                    <a:pt x="21600" y="6399"/>
                    <a:pt x="21600" y="6063"/>
                  </a:cubicBezTo>
                  <a:moveTo>
                    <a:pt x="1019" y="7760"/>
                  </a:moveTo>
                  <a:cubicBezTo>
                    <a:pt x="1018" y="7754"/>
                    <a:pt x="1015" y="7720"/>
                    <a:pt x="1014" y="7715"/>
                  </a:cubicBezTo>
                  <a:cubicBezTo>
                    <a:pt x="1013" y="7707"/>
                    <a:pt x="1013" y="7699"/>
                    <a:pt x="1012" y="7691"/>
                  </a:cubicBezTo>
                  <a:cubicBezTo>
                    <a:pt x="1002" y="7586"/>
                    <a:pt x="982" y="7342"/>
                    <a:pt x="982" y="7143"/>
                  </a:cubicBezTo>
                  <a:cubicBezTo>
                    <a:pt x="982" y="4395"/>
                    <a:pt x="3014" y="2160"/>
                    <a:pt x="5512" y="2160"/>
                  </a:cubicBezTo>
                  <a:cubicBezTo>
                    <a:pt x="6634" y="2160"/>
                    <a:pt x="7908" y="2664"/>
                    <a:pt x="8760" y="3495"/>
                  </a:cubicBezTo>
                  <a:lnTo>
                    <a:pt x="7364" y="8640"/>
                  </a:lnTo>
                  <a:lnTo>
                    <a:pt x="9818" y="11880"/>
                  </a:lnTo>
                  <a:lnTo>
                    <a:pt x="7855" y="16740"/>
                  </a:lnTo>
                  <a:lnTo>
                    <a:pt x="8531" y="19752"/>
                  </a:lnTo>
                  <a:cubicBezTo>
                    <a:pt x="6242" y="17649"/>
                    <a:pt x="1459" y="12041"/>
                    <a:pt x="1019" y="7760"/>
                  </a:cubicBezTo>
                  <a:moveTo>
                    <a:pt x="9803" y="20925"/>
                  </a:moveTo>
                  <a:lnTo>
                    <a:pt x="8959" y="16740"/>
                  </a:lnTo>
                  <a:lnTo>
                    <a:pt x="11015" y="11711"/>
                  </a:lnTo>
                  <a:lnTo>
                    <a:pt x="8484" y="8505"/>
                  </a:lnTo>
                  <a:lnTo>
                    <a:pt x="9799" y="3457"/>
                  </a:lnTo>
                  <a:lnTo>
                    <a:pt x="9791" y="3454"/>
                  </a:lnTo>
                  <a:cubicBezTo>
                    <a:pt x="9804" y="3407"/>
                    <a:pt x="9818" y="3360"/>
                    <a:pt x="9818" y="3308"/>
                  </a:cubicBezTo>
                  <a:cubicBezTo>
                    <a:pt x="9818" y="3130"/>
                    <a:pt x="9736" y="2981"/>
                    <a:pt x="9615" y="2882"/>
                  </a:cubicBezTo>
                  <a:lnTo>
                    <a:pt x="9617" y="2874"/>
                  </a:lnTo>
                  <a:cubicBezTo>
                    <a:pt x="8626" y="1827"/>
                    <a:pt x="6993" y="1080"/>
                    <a:pt x="5512" y="1080"/>
                  </a:cubicBezTo>
                  <a:cubicBezTo>
                    <a:pt x="2468" y="1080"/>
                    <a:pt x="0" y="3795"/>
                    <a:pt x="0" y="7143"/>
                  </a:cubicBezTo>
                  <a:cubicBezTo>
                    <a:pt x="0" y="7479"/>
                    <a:pt x="41" y="7871"/>
                    <a:pt x="42" y="7871"/>
                  </a:cubicBezTo>
                  <a:lnTo>
                    <a:pt x="42" y="7867"/>
                  </a:lnTo>
                  <a:cubicBezTo>
                    <a:pt x="605" y="13350"/>
                    <a:pt x="7239" y="20305"/>
                    <a:pt x="8977" y="21437"/>
                  </a:cubicBezTo>
                  <a:cubicBezTo>
                    <a:pt x="9066" y="21537"/>
                    <a:pt x="9190" y="21600"/>
                    <a:pt x="9327" y="21600"/>
                  </a:cubicBezTo>
                  <a:cubicBezTo>
                    <a:pt x="9599" y="21600"/>
                    <a:pt x="9818" y="21358"/>
                    <a:pt x="9818" y="21060"/>
                  </a:cubicBezTo>
                  <a:cubicBezTo>
                    <a:pt x="9818" y="21013"/>
                    <a:pt x="9804" y="20971"/>
                    <a:pt x="9794" y="20927"/>
                  </a:cubicBezTo>
                  <a:cubicBezTo>
                    <a:pt x="9794" y="20927"/>
                    <a:pt x="9803" y="20925"/>
                    <a:pt x="9803" y="20925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9040" tIns="19040" rIns="19040" bIns="19040" anchor="ctr"/>
            <a:lstStyle/>
            <a:p>
              <a:pPr defTabSz="22846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3071" y="3174838"/>
            <a:ext cx="1794140" cy="1794140"/>
            <a:chOff x="10629468" y="9898186"/>
            <a:chExt cx="3242099" cy="3242099"/>
          </a:xfrm>
        </p:grpSpPr>
        <p:sp>
          <p:nvSpPr>
            <p:cNvPr id="87" name="Oval 86"/>
            <p:cNvSpPr/>
            <p:nvPr/>
          </p:nvSpPr>
          <p:spPr>
            <a:xfrm>
              <a:off x="10629468" y="9898186"/>
              <a:ext cx="3242099" cy="32420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Rockwell Condensed" panose="02060603050405020104" pitchFamily="18" charset="0"/>
              </a:endParaRPr>
            </a:p>
          </p:txBody>
        </p:sp>
        <p:sp>
          <p:nvSpPr>
            <p:cNvPr id="84" name="Shape 2929"/>
            <p:cNvSpPr/>
            <p:nvPr/>
          </p:nvSpPr>
          <p:spPr>
            <a:xfrm>
              <a:off x="11852779" y="11063735"/>
              <a:ext cx="795473" cy="97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9566"/>
                  </a:moveTo>
                  <a:cubicBezTo>
                    <a:pt x="19103" y="19566"/>
                    <a:pt x="19103" y="19566"/>
                    <a:pt x="19103" y="19566"/>
                  </a:cubicBezTo>
                  <a:cubicBezTo>
                    <a:pt x="19103" y="17038"/>
                    <a:pt x="19103" y="17038"/>
                    <a:pt x="19103" y="17038"/>
                  </a:cubicBezTo>
                  <a:cubicBezTo>
                    <a:pt x="19103" y="15554"/>
                    <a:pt x="17348" y="14455"/>
                    <a:pt x="15728" y="13191"/>
                  </a:cubicBezTo>
                  <a:cubicBezTo>
                    <a:pt x="15053" y="12806"/>
                    <a:pt x="14378" y="12256"/>
                    <a:pt x="13973" y="11872"/>
                  </a:cubicBezTo>
                  <a:cubicBezTo>
                    <a:pt x="13973" y="9673"/>
                    <a:pt x="13973" y="9673"/>
                    <a:pt x="13973" y="9673"/>
                  </a:cubicBezTo>
                  <a:cubicBezTo>
                    <a:pt x="14378" y="9344"/>
                    <a:pt x="15053" y="8794"/>
                    <a:pt x="15728" y="8409"/>
                  </a:cubicBezTo>
                  <a:cubicBezTo>
                    <a:pt x="17348" y="7145"/>
                    <a:pt x="19103" y="6046"/>
                    <a:pt x="19103" y="4562"/>
                  </a:cubicBezTo>
                  <a:cubicBezTo>
                    <a:pt x="19103" y="1979"/>
                    <a:pt x="19103" y="1979"/>
                    <a:pt x="19103" y="1979"/>
                  </a:cubicBezTo>
                  <a:cubicBezTo>
                    <a:pt x="20250" y="1979"/>
                    <a:pt x="20250" y="1979"/>
                    <a:pt x="20250" y="1979"/>
                  </a:cubicBezTo>
                  <a:cubicBezTo>
                    <a:pt x="20925" y="1979"/>
                    <a:pt x="21600" y="1594"/>
                    <a:pt x="21600" y="1099"/>
                  </a:cubicBezTo>
                  <a:cubicBezTo>
                    <a:pt x="21600" y="550"/>
                    <a:pt x="20925" y="0"/>
                    <a:pt x="20250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472" y="0"/>
                    <a:pt x="0" y="550"/>
                    <a:pt x="0" y="1099"/>
                  </a:cubicBezTo>
                  <a:cubicBezTo>
                    <a:pt x="0" y="1594"/>
                    <a:pt x="472" y="1979"/>
                    <a:pt x="1147" y="1979"/>
                  </a:cubicBezTo>
                  <a:cubicBezTo>
                    <a:pt x="2227" y="1979"/>
                    <a:pt x="2227" y="1979"/>
                    <a:pt x="2227" y="1979"/>
                  </a:cubicBezTo>
                  <a:cubicBezTo>
                    <a:pt x="2227" y="4562"/>
                    <a:pt x="2227" y="4562"/>
                    <a:pt x="2227" y="4562"/>
                  </a:cubicBezTo>
                  <a:cubicBezTo>
                    <a:pt x="2227" y="6046"/>
                    <a:pt x="4050" y="7145"/>
                    <a:pt x="5872" y="8409"/>
                  </a:cubicBezTo>
                  <a:cubicBezTo>
                    <a:pt x="6277" y="8794"/>
                    <a:pt x="7222" y="9344"/>
                    <a:pt x="7425" y="9673"/>
                  </a:cubicBezTo>
                  <a:cubicBezTo>
                    <a:pt x="7425" y="11872"/>
                    <a:pt x="7425" y="11872"/>
                    <a:pt x="7425" y="11872"/>
                  </a:cubicBezTo>
                  <a:cubicBezTo>
                    <a:pt x="7222" y="12256"/>
                    <a:pt x="6277" y="12806"/>
                    <a:pt x="5872" y="13191"/>
                  </a:cubicBezTo>
                  <a:cubicBezTo>
                    <a:pt x="4050" y="14455"/>
                    <a:pt x="2227" y="15554"/>
                    <a:pt x="2227" y="17038"/>
                  </a:cubicBezTo>
                  <a:cubicBezTo>
                    <a:pt x="2227" y="19566"/>
                    <a:pt x="2227" y="19566"/>
                    <a:pt x="2227" y="19566"/>
                  </a:cubicBezTo>
                  <a:cubicBezTo>
                    <a:pt x="1147" y="19566"/>
                    <a:pt x="1147" y="19566"/>
                    <a:pt x="1147" y="19566"/>
                  </a:cubicBezTo>
                  <a:cubicBezTo>
                    <a:pt x="472" y="19566"/>
                    <a:pt x="0" y="19951"/>
                    <a:pt x="0" y="20501"/>
                  </a:cubicBezTo>
                  <a:cubicBezTo>
                    <a:pt x="0" y="21050"/>
                    <a:pt x="472" y="21600"/>
                    <a:pt x="1147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925" y="21600"/>
                    <a:pt x="21600" y="21050"/>
                    <a:pt x="21600" y="20501"/>
                  </a:cubicBezTo>
                  <a:cubicBezTo>
                    <a:pt x="21600" y="19951"/>
                    <a:pt x="20925" y="19566"/>
                    <a:pt x="20250" y="19566"/>
                  </a:cubicBezTo>
                  <a:close/>
                  <a:moveTo>
                    <a:pt x="4725" y="17038"/>
                  </a:moveTo>
                  <a:cubicBezTo>
                    <a:pt x="4725" y="16489"/>
                    <a:pt x="6277" y="15389"/>
                    <a:pt x="7222" y="14840"/>
                  </a:cubicBezTo>
                  <a:cubicBezTo>
                    <a:pt x="8775" y="13740"/>
                    <a:pt x="9922" y="12971"/>
                    <a:pt x="9922" y="12092"/>
                  </a:cubicBezTo>
                  <a:cubicBezTo>
                    <a:pt x="9922" y="9508"/>
                    <a:pt x="9922" y="9508"/>
                    <a:pt x="9922" y="9508"/>
                  </a:cubicBezTo>
                  <a:cubicBezTo>
                    <a:pt x="9922" y="8574"/>
                    <a:pt x="8775" y="7860"/>
                    <a:pt x="7222" y="6760"/>
                  </a:cubicBezTo>
                  <a:cubicBezTo>
                    <a:pt x="6277" y="6211"/>
                    <a:pt x="4725" y="5111"/>
                    <a:pt x="4725" y="4562"/>
                  </a:cubicBezTo>
                  <a:cubicBezTo>
                    <a:pt x="4725" y="1979"/>
                    <a:pt x="4725" y="1979"/>
                    <a:pt x="4725" y="1979"/>
                  </a:cubicBezTo>
                  <a:cubicBezTo>
                    <a:pt x="16673" y="1979"/>
                    <a:pt x="16673" y="1979"/>
                    <a:pt x="16673" y="1979"/>
                  </a:cubicBezTo>
                  <a:cubicBezTo>
                    <a:pt x="16673" y="4562"/>
                    <a:pt x="16673" y="4562"/>
                    <a:pt x="16673" y="4562"/>
                  </a:cubicBezTo>
                  <a:cubicBezTo>
                    <a:pt x="16673" y="5111"/>
                    <a:pt x="15053" y="6211"/>
                    <a:pt x="14175" y="6760"/>
                  </a:cubicBezTo>
                  <a:cubicBezTo>
                    <a:pt x="12622" y="7860"/>
                    <a:pt x="11678" y="8574"/>
                    <a:pt x="11678" y="9508"/>
                  </a:cubicBezTo>
                  <a:cubicBezTo>
                    <a:pt x="11678" y="12092"/>
                    <a:pt x="11678" y="12092"/>
                    <a:pt x="11678" y="12092"/>
                  </a:cubicBezTo>
                  <a:cubicBezTo>
                    <a:pt x="11678" y="12971"/>
                    <a:pt x="12622" y="13740"/>
                    <a:pt x="14175" y="14840"/>
                  </a:cubicBezTo>
                  <a:cubicBezTo>
                    <a:pt x="15053" y="15389"/>
                    <a:pt x="16673" y="16489"/>
                    <a:pt x="16673" y="17038"/>
                  </a:cubicBezTo>
                  <a:cubicBezTo>
                    <a:pt x="16673" y="19566"/>
                    <a:pt x="16673" y="19566"/>
                    <a:pt x="16673" y="19566"/>
                  </a:cubicBezTo>
                  <a:cubicBezTo>
                    <a:pt x="4725" y="19566"/>
                    <a:pt x="4725" y="19566"/>
                    <a:pt x="4725" y="19566"/>
                  </a:cubicBezTo>
                  <a:lnTo>
                    <a:pt x="4725" y="17038"/>
                  </a:lnTo>
                  <a:close/>
                  <a:moveTo>
                    <a:pt x="13500" y="4177"/>
                  </a:moveTo>
                  <a:cubicBezTo>
                    <a:pt x="13500" y="3627"/>
                    <a:pt x="13500" y="3627"/>
                    <a:pt x="13500" y="3627"/>
                  </a:cubicBezTo>
                  <a:cubicBezTo>
                    <a:pt x="13500" y="3298"/>
                    <a:pt x="13973" y="2913"/>
                    <a:pt x="14378" y="2913"/>
                  </a:cubicBezTo>
                  <a:cubicBezTo>
                    <a:pt x="15053" y="2913"/>
                    <a:pt x="15525" y="3298"/>
                    <a:pt x="15525" y="3627"/>
                  </a:cubicBezTo>
                  <a:cubicBezTo>
                    <a:pt x="15525" y="4177"/>
                    <a:pt x="15525" y="4177"/>
                    <a:pt x="15525" y="4177"/>
                  </a:cubicBezTo>
                  <a:cubicBezTo>
                    <a:pt x="15525" y="4727"/>
                    <a:pt x="15053" y="5111"/>
                    <a:pt x="14378" y="5111"/>
                  </a:cubicBezTo>
                  <a:cubicBezTo>
                    <a:pt x="13973" y="5111"/>
                    <a:pt x="13500" y="4727"/>
                    <a:pt x="13500" y="417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2848" rIns="22848" anchor="ctr"/>
            <a:lstStyle/>
            <a:p>
              <a:pPr defTabSz="228475">
                <a:lnSpc>
                  <a:spcPct val="93000"/>
                </a:lnSpc>
                <a:defRPr sz="1800">
                  <a:solidFill>
                    <a:srgbClr val="000000"/>
                  </a:solidFill>
                </a:defRPr>
              </a:pPr>
              <a:endParaRPr sz="899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051440" y="5012412"/>
            <a:ext cx="1479285" cy="1479285"/>
            <a:chOff x="12829679" y="8847832"/>
            <a:chExt cx="2958570" cy="2958570"/>
          </a:xfrm>
        </p:grpSpPr>
        <p:sp>
          <p:nvSpPr>
            <p:cNvPr id="70" name="Oval 69"/>
            <p:cNvSpPr/>
            <p:nvPr/>
          </p:nvSpPr>
          <p:spPr>
            <a:xfrm>
              <a:off x="12829679" y="8847832"/>
              <a:ext cx="2958570" cy="295857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Rockwell Condensed" panose="02060603050405020104" pitchFamily="18" charset="0"/>
              </a:endParaRPr>
            </a:p>
          </p:txBody>
        </p:sp>
        <p:sp>
          <p:nvSpPr>
            <p:cNvPr id="71" name="Shape 2787"/>
            <p:cNvSpPr/>
            <p:nvPr/>
          </p:nvSpPr>
          <p:spPr>
            <a:xfrm>
              <a:off x="13872766" y="9904897"/>
              <a:ext cx="881808" cy="88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9040" tIns="19040" rIns="19040" bIns="19040" anchor="ctr"/>
            <a:lstStyle/>
            <a:p>
              <a:pPr defTabSz="22846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84260" y="3244715"/>
            <a:ext cx="1656437" cy="1654385"/>
            <a:chOff x="4053841" y="2472572"/>
            <a:chExt cx="1036320" cy="1035036"/>
          </a:xfrm>
          <a:solidFill>
            <a:srgbClr val="0070C0"/>
          </a:solidFill>
        </p:grpSpPr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59500" y="2473188"/>
              <a:ext cx="530661" cy="571411"/>
            </a:xfrm>
            <a:custGeom>
              <a:avLst/>
              <a:gdLst>
                <a:gd name="connsiteX0" fmla="*/ 24049 w 656824"/>
                <a:gd name="connsiteY0" fmla="*/ 0 h 707262"/>
                <a:gd name="connsiteX1" fmla="*/ 145295 w 656824"/>
                <a:gd name="connsiteY1" fmla="*/ 12254 h 707262"/>
                <a:gd name="connsiteX2" fmla="*/ 656824 w 656824"/>
                <a:gd name="connsiteY2" fmla="*/ 639301 h 707262"/>
                <a:gd name="connsiteX3" fmla="*/ 582705 w 656824"/>
                <a:gd name="connsiteY3" fmla="*/ 707262 h 707262"/>
                <a:gd name="connsiteX4" fmla="*/ 504684 w 656824"/>
                <a:gd name="connsiteY4" fmla="*/ 648214 h 707262"/>
                <a:gd name="connsiteX5" fmla="*/ 504684 w 656824"/>
                <a:gd name="connsiteY5" fmla="*/ 639858 h 707262"/>
                <a:gd name="connsiteX6" fmla="*/ 16499 w 656824"/>
                <a:gd name="connsiteY6" fmla="*/ 151315 h 707262"/>
                <a:gd name="connsiteX7" fmla="*/ 0 w 656824"/>
                <a:gd name="connsiteY7" fmla="*/ 153079 h 707262"/>
                <a:gd name="connsiteX8" fmla="*/ 9581 w 656824"/>
                <a:gd name="connsiteY8" fmla="*/ 151922 h 707262"/>
                <a:gd name="connsiteX9" fmla="*/ 85323 w 656824"/>
                <a:gd name="connsiteY9" fmla="*/ 81709 h 707262"/>
                <a:gd name="connsiteX10" fmla="*/ 46686 w 656824"/>
                <a:gd name="connsiteY10" fmla="*/ 31696 h 707262"/>
                <a:gd name="connsiteX11" fmla="*/ 24049 w 656824"/>
                <a:gd name="connsiteY11" fmla="*/ 0 h 70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824" h="707262">
                  <a:moveTo>
                    <a:pt x="24049" y="0"/>
                  </a:moveTo>
                  <a:lnTo>
                    <a:pt x="145295" y="12254"/>
                  </a:lnTo>
                  <a:cubicBezTo>
                    <a:pt x="436660" y="71995"/>
                    <a:pt x="656824" y="330271"/>
                    <a:pt x="656824" y="639301"/>
                  </a:cubicBezTo>
                  <a:cubicBezTo>
                    <a:pt x="640106" y="656570"/>
                    <a:pt x="616142" y="678295"/>
                    <a:pt x="582705" y="707262"/>
                  </a:cubicBezTo>
                  <a:cubicBezTo>
                    <a:pt x="535893" y="673838"/>
                    <a:pt x="519174" y="660469"/>
                    <a:pt x="504684" y="648214"/>
                  </a:cubicBezTo>
                  <a:cubicBezTo>
                    <a:pt x="504684" y="645428"/>
                    <a:pt x="504684" y="642643"/>
                    <a:pt x="504684" y="639858"/>
                  </a:cubicBezTo>
                  <a:cubicBezTo>
                    <a:pt x="504684" y="370797"/>
                    <a:pt x="285670" y="151315"/>
                    <a:pt x="16499" y="151315"/>
                  </a:cubicBezTo>
                  <a:lnTo>
                    <a:pt x="0" y="153079"/>
                  </a:lnTo>
                  <a:lnTo>
                    <a:pt x="9581" y="151922"/>
                  </a:lnTo>
                  <a:cubicBezTo>
                    <a:pt x="21833" y="138548"/>
                    <a:pt x="53578" y="113472"/>
                    <a:pt x="85323" y="81709"/>
                  </a:cubicBezTo>
                  <a:cubicBezTo>
                    <a:pt x="70565" y="61649"/>
                    <a:pt x="57338" y="45210"/>
                    <a:pt x="46686" y="31696"/>
                  </a:cubicBezTo>
                  <a:lnTo>
                    <a:pt x="24049" y="0"/>
                  </a:lnTo>
                  <a:close/>
                </a:path>
              </a:pathLst>
            </a:custGeom>
            <a:grpFill/>
            <a:ln w="69850"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511720" y="2981067"/>
              <a:ext cx="577158" cy="526541"/>
            </a:xfrm>
            <a:custGeom>
              <a:avLst/>
              <a:gdLst>
                <a:gd name="connsiteX0" fmla="*/ 562687 w 714375"/>
                <a:gd name="connsiteY0" fmla="*/ 0 h 651725"/>
                <a:gd name="connsiteX1" fmla="*/ 563823 w 714375"/>
                <a:gd name="connsiteY1" fmla="*/ 11233 h 651725"/>
                <a:gd name="connsiteX2" fmla="*/ 563823 w 714375"/>
                <a:gd name="connsiteY2" fmla="*/ 19589 h 651725"/>
                <a:gd name="connsiteX3" fmla="*/ 641844 w 714375"/>
                <a:gd name="connsiteY3" fmla="*/ 78637 h 651725"/>
                <a:gd name="connsiteX4" fmla="*/ 685173 w 714375"/>
                <a:gd name="connsiteY4" fmla="*/ 40270 h 651725"/>
                <a:gd name="connsiteX5" fmla="*/ 714213 w 714375"/>
                <a:gd name="connsiteY5" fmla="*/ 12358 h 651725"/>
                <a:gd name="connsiteX6" fmla="*/ 714375 w 714375"/>
                <a:gd name="connsiteY6" fmla="*/ 13771 h 651725"/>
                <a:gd name="connsiteX7" fmla="*/ 331028 w 714375"/>
                <a:gd name="connsiteY7" fmla="*/ 600587 h 651725"/>
                <a:gd name="connsiteX8" fmla="*/ 264147 w 714375"/>
                <a:gd name="connsiteY8" fmla="*/ 621716 h 651725"/>
                <a:gd name="connsiteX9" fmla="*/ 265113 w 714375"/>
                <a:gd name="connsiteY9" fmla="*/ 624374 h 651725"/>
                <a:gd name="connsiteX10" fmla="*/ 230459 w 714375"/>
                <a:gd name="connsiteY10" fmla="*/ 632359 h 651725"/>
                <a:gd name="connsiteX11" fmla="*/ 212271 w 714375"/>
                <a:gd name="connsiteY11" fmla="*/ 638105 h 651725"/>
                <a:gd name="connsiteX12" fmla="*/ 199734 w 714375"/>
                <a:gd name="connsiteY12" fmla="*/ 639439 h 651725"/>
                <a:gd name="connsiteX13" fmla="*/ 176696 w 714375"/>
                <a:gd name="connsiteY13" fmla="*/ 644748 h 651725"/>
                <a:gd name="connsiteX14" fmla="*/ 84658 w 714375"/>
                <a:gd name="connsiteY14" fmla="*/ 651683 h 651725"/>
                <a:gd name="connsiteX15" fmla="*/ 84264 w 714375"/>
                <a:gd name="connsiteY15" fmla="*/ 651725 h 651725"/>
                <a:gd name="connsiteX16" fmla="*/ 84254 w 714375"/>
                <a:gd name="connsiteY16" fmla="*/ 651714 h 651725"/>
                <a:gd name="connsiteX17" fmla="*/ 84101 w 714375"/>
                <a:gd name="connsiteY17" fmla="*/ 651725 h 651725"/>
                <a:gd name="connsiteX18" fmla="*/ 0 w 714375"/>
                <a:gd name="connsiteY18" fmla="*/ 574137 h 651725"/>
                <a:gd name="connsiteX19" fmla="*/ 69620 w 714375"/>
                <a:gd name="connsiteY19" fmla="*/ 499340 h 651725"/>
                <a:gd name="connsiteX20" fmla="*/ 80202 w 714375"/>
                <a:gd name="connsiteY20" fmla="*/ 499340 h 651725"/>
                <a:gd name="connsiteX21" fmla="*/ 86127 w 714375"/>
                <a:gd name="connsiteY21" fmla="*/ 498900 h 651725"/>
                <a:gd name="connsiteX22" fmla="*/ 166198 w 714375"/>
                <a:gd name="connsiteY22" fmla="*/ 490755 h 651725"/>
                <a:gd name="connsiteX23" fmla="*/ 194902 w 714375"/>
                <a:gd name="connsiteY23" fmla="*/ 484316 h 651725"/>
                <a:gd name="connsiteX24" fmla="*/ 269274 w 714375"/>
                <a:gd name="connsiteY24" fmla="*/ 460938 h 651725"/>
                <a:gd name="connsiteX25" fmla="*/ 562836 w 714375"/>
                <a:gd name="connsiteY25" fmla="*/ 9867 h 651725"/>
                <a:gd name="connsiteX26" fmla="*/ 562687 w 714375"/>
                <a:gd name="connsiteY26" fmla="*/ 0 h 65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4375" h="651725">
                  <a:moveTo>
                    <a:pt x="562687" y="0"/>
                  </a:moveTo>
                  <a:lnTo>
                    <a:pt x="563823" y="11233"/>
                  </a:lnTo>
                  <a:cubicBezTo>
                    <a:pt x="563823" y="14018"/>
                    <a:pt x="563823" y="16803"/>
                    <a:pt x="563823" y="19589"/>
                  </a:cubicBezTo>
                  <a:cubicBezTo>
                    <a:pt x="578313" y="31844"/>
                    <a:pt x="595032" y="45213"/>
                    <a:pt x="641844" y="78637"/>
                  </a:cubicBezTo>
                  <a:cubicBezTo>
                    <a:pt x="658563" y="64154"/>
                    <a:pt x="672913" y="51481"/>
                    <a:pt x="685173" y="40270"/>
                  </a:cubicBezTo>
                  <a:lnTo>
                    <a:pt x="714213" y="12358"/>
                  </a:lnTo>
                  <a:lnTo>
                    <a:pt x="714375" y="13771"/>
                  </a:lnTo>
                  <a:cubicBezTo>
                    <a:pt x="714375" y="277680"/>
                    <a:pt x="557683" y="503320"/>
                    <a:pt x="331028" y="600587"/>
                  </a:cubicBezTo>
                  <a:lnTo>
                    <a:pt x="264147" y="621716"/>
                  </a:lnTo>
                  <a:lnTo>
                    <a:pt x="265113" y="624374"/>
                  </a:lnTo>
                  <a:lnTo>
                    <a:pt x="230459" y="632359"/>
                  </a:lnTo>
                  <a:lnTo>
                    <a:pt x="212271" y="638105"/>
                  </a:lnTo>
                  <a:lnTo>
                    <a:pt x="199734" y="639439"/>
                  </a:lnTo>
                  <a:lnTo>
                    <a:pt x="176696" y="644748"/>
                  </a:lnTo>
                  <a:lnTo>
                    <a:pt x="84658" y="651683"/>
                  </a:lnTo>
                  <a:lnTo>
                    <a:pt x="84264" y="651725"/>
                  </a:lnTo>
                  <a:lnTo>
                    <a:pt x="84254" y="651714"/>
                  </a:lnTo>
                  <a:lnTo>
                    <a:pt x="84101" y="651725"/>
                  </a:lnTo>
                  <a:cubicBezTo>
                    <a:pt x="58481" y="628839"/>
                    <a:pt x="24506" y="600372"/>
                    <a:pt x="0" y="574137"/>
                  </a:cubicBezTo>
                  <a:cubicBezTo>
                    <a:pt x="27291" y="546786"/>
                    <a:pt x="47899" y="523900"/>
                    <a:pt x="69620" y="499340"/>
                  </a:cubicBezTo>
                  <a:cubicBezTo>
                    <a:pt x="72962" y="499340"/>
                    <a:pt x="76304" y="499340"/>
                    <a:pt x="80202" y="499340"/>
                  </a:cubicBezTo>
                  <a:lnTo>
                    <a:pt x="86127" y="498900"/>
                  </a:lnTo>
                  <a:lnTo>
                    <a:pt x="166198" y="490755"/>
                  </a:lnTo>
                  <a:lnTo>
                    <a:pt x="194902" y="484316"/>
                  </a:lnTo>
                  <a:lnTo>
                    <a:pt x="269274" y="460938"/>
                  </a:lnTo>
                  <a:cubicBezTo>
                    <a:pt x="442810" y="386492"/>
                    <a:pt x="562836" y="212295"/>
                    <a:pt x="562836" y="9867"/>
                  </a:cubicBezTo>
                  <a:lnTo>
                    <a:pt x="562687" y="0"/>
                  </a:lnTo>
                  <a:close/>
                </a:path>
              </a:pathLst>
            </a:custGeom>
            <a:grpFill/>
            <a:ln w="69850"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053841" y="2922754"/>
              <a:ext cx="525362" cy="584853"/>
            </a:xfrm>
            <a:custGeom>
              <a:avLst/>
              <a:gdLst>
                <a:gd name="connsiteX0" fmla="*/ 81296 w 650265"/>
                <a:gd name="connsiteY0" fmla="*/ 0 h 723900"/>
                <a:gd name="connsiteX1" fmla="*/ 153125 w 650265"/>
                <a:gd name="connsiteY1" fmla="*/ 75290 h 723900"/>
                <a:gd name="connsiteX2" fmla="*/ 153125 w 650265"/>
                <a:gd name="connsiteY2" fmla="*/ 82540 h 723900"/>
                <a:gd name="connsiteX3" fmla="*/ 543096 w 650265"/>
                <a:gd name="connsiteY3" fmla="*/ 561679 h 723900"/>
                <a:gd name="connsiteX4" fmla="*/ 640172 w 650265"/>
                <a:gd name="connsiteY4" fmla="*/ 571517 h 723900"/>
                <a:gd name="connsiteX5" fmla="*/ 636358 w 650265"/>
                <a:gd name="connsiteY5" fmla="*/ 571517 h 723900"/>
                <a:gd name="connsiteX6" fmla="*/ 566738 w 650265"/>
                <a:gd name="connsiteY6" fmla="*/ 646314 h 723900"/>
                <a:gd name="connsiteX7" fmla="*/ 608371 w 650265"/>
                <a:gd name="connsiteY7" fmla="*/ 686364 h 723900"/>
                <a:gd name="connsiteX8" fmla="*/ 650265 w 650265"/>
                <a:gd name="connsiteY8" fmla="*/ 723395 h 723900"/>
                <a:gd name="connsiteX9" fmla="*/ 641455 w 650265"/>
                <a:gd name="connsiteY9" fmla="*/ 723900 h 723900"/>
                <a:gd name="connsiteX10" fmla="*/ 0 w 650265"/>
                <a:gd name="connsiteY10" fmla="*/ 81425 h 723900"/>
                <a:gd name="connsiteX11" fmla="*/ 81296 w 650265"/>
                <a:gd name="connsiteY11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265" h="723900">
                  <a:moveTo>
                    <a:pt x="81296" y="0"/>
                  </a:moveTo>
                  <a:cubicBezTo>
                    <a:pt x="99114" y="20635"/>
                    <a:pt x="134193" y="55771"/>
                    <a:pt x="153125" y="75290"/>
                  </a:cubicBezTo>
                  <a:cubicBezTo>
                    <a:pt x="153125" y="77521"/>
                    <a:pt x="153125" y="79752"/>
                    <a:pt x="153125" y="82540"/>
                  </a:cubicBezTo>
                  <a:cubicBezTo>
                    <a:pt x="153125" y="318240"/>
                    <a:pt x="320667" y="515938"/>
                    <a:pt x="543096" y="561679"/>
                  </a:cubicBezTo>
                  <a:lnTo>
                    <a:pt x="640172" y="571517"/>
                  </a:lnTo>
                  <a:lnTo>
                    <a:pt x="636358" y="571517"/>
                  </a:lnTo>
                  <a:cubicBezTo>
                    <a:pt x="614637" y="596077"/>
                    <a:pt x="594029" y="618963"/>
                    <a:pt x="566738" y="646314"/>
                  </a:cubicBezTo>
                  <a:cubicBezTo>
                    <a:pt x="578991" y="659432"/>
                    <a:pt x="593611" y="673107"/>
                    <a:pt x="608371" y="686364"/>
                  </a:cubicBezTo>
                  <a:lnTo>
                    <a:pt x="650265" y="723395"/>
                  </a:lnTo>
                  <a:lnTo>
                    <a:pt x="641455" y="723900"/>
                  </a:lnTo>
                  <a:cubicBezTo>
                    <a:pt x="310148" y="723900"/>
                    <a:pt x="6125" y="453971"/>
                    <a:pt x="0" y="81425"/>
                  </a:cubicBezTo>
                  <a:cubicBezTo>
                    <a:pt x="31182" y="47963"/>
                    <a:pt x="43989" y="36809"/>
                    <a:pt x="81296" y="0"/>
                  </a:cubicBezTo>
                  <a:close/>
                </a:path>
              </a:pathLst>
            </a:custGeom>
            <a:grpFill/>
            <a:ln w="69850"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054150" y="2472572"/>
              <a:ext cx="574285" cy="517467"/>
            </a:xfrm>
            <a:custGeom>
              <a:avLst/>
              <a:gdLst>
                <a:gd name="connsiteX0" fmla="*/ 645101 w 710819"/>
                <a:gd name="connsiteY0" fmla="*/ 0 h 640493"/>
                <a:gd name="connsiteX1" fmla="*/ 649000 w 710819"/>
                <a:gd name="connsiteY1" fmla="*/ 0 h 640493"/>
                <a:gd name="connsiteX2" fmla="*/ 710819 w 710819"/>
                <a:gd name="connsiteY2" fmla="*/ 82472 h 640493"/>
                <a:gd name="connsiteX3" fmla="*/ 635077 w 710819"/>
                <a:gd name="connsiteY3" fmla="*/ 152685 h 640493"/>
                <a:gd name="connsiteX4" fmla="*/ 162649 w 710819"/>
                <a:gd name="connsiteY4" fmla="*/ 543770 h 640493"/>
                <a:gd name="connsiteX5" fmla="*/ 152810 w 710819"/>
                <a:gd name="connsiteY5" fmla="*/ 640493 h 640493"/>
                <a:gd name="connsiteX6" fmla="*/ 152744 w 710819"/>
                <a:gd name="connsiteY6" fmla="*/ 639752 h 640493"/>
                <a:gd name="connsiteX7" fmla="*/ 152744 w 710819"/>
                <a:gd name="connsiteY7" fmla="*/ 632502 h 640493"/>
                <a:gd name="connsiteX8" fmla="*/ 80915 w 710819"/>
                <a:gd name="connsiteY8" fmla="*/ 557212 h 640493"/>
                <a:gd name="connsiteX9" fmla="*/ 20230 w 710819"/>
                <a:gd name="connsiteY9" fmla="*/ 616974 h 640493"/>
                <a:gd name="connsiteX10" fmla="*/ 0 w 710819"/>
                <a:gd name="connsiteY10" fmla="*/ 638237 h 640493"/>
                <a:gd name="connsiteX11" fmla="*/ 12872 w 710819"/>
                <a:gd name="connsiteY11" fmla="*/ 512929 h 640493"/>
                <a:gd name="connsiteX12" fmla="*/ 645101 w 710819"/>
                <a:gd name="connsiteY12" fmla="*/ 0 h 6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0819" h="640493">
                  <a:moveTo>
                    <a:pt x="645101" y="0"/>
                  </a:moveTo>
                  <a:cubicBezTo>
                    <a:pt x="646772" y="0"/>
                    <a:pt x="647886" y="0"/>
                    <a:pt x="649000" y="0"/>
                  </a:cubicBezTo>
                  <a:cubicBezTo>
                    <a:pt x="657911" y="16717"/>
                    <a:pt x="681302" y="42351"/>
                    <a:pt x="710819" y="82472"/>
                  </a:cubicBezTo>
                  <a:cubicBezTo>
                    <a:pt x="679074" y="114235"/>
                    <a:pt x="647329" y="139311"/>
                    <a:pt x="635077" y="152685"/>
                  </a:cubicBezTo>
                  <a:cubicBezTo>
                    <a:pt x="403603" y="157562"/>
                    <a:pt x="207946" y="324134"/>
                    <a:pt x="162649" y="543770"/>
                  </a:cubicBezTo>
                  <a:lnTo>
                    <a:pt x="152810" y="640493"/>
                  </a:lnTo>
                  <a:lnTo>
                    <a:pt x="152744" y="639752"/>
                  </a:lnTo>
                  <a:cubicBezTo>
                    <a:pt x="152744" y="636964"/>
                    <a:pt x="152744" y="634733"/>
                    <a:pt x="152744" y="632502"/>
                  </a:cubicBezTo>
                  <a:cubicBezTo>
                    <a:pt x="133812" y="612983"/>
                    <a:pt x="98733" y="577847"/>
                    <a:pt x="80915" y="557212"/>
                  </a:cubicBezTo>
                  <a:cubicBezTo>
                    <a:pt x="52935" y="584819"/>
                    <a:pt x="38736" y="597995"/>
                    <a:pt x="20230" y="616974"/>
                  </a:cubicBezTo>
                  <a:lnTo>
                    <a:pt x="0" y="638237"/>
                  </a:lnTo>
                  <a:lnTo>
                    <a:pt x="12872" y="512929"/>
                  </a:lnTo>
                  <a:cubicBezTo>
                    <a:pt x="73665" y="221000"/>
                    <a:pt x="336145" y="0"/>
                    <a:pt x="645101" y="0"/>
                  </a:cubicBezTo>
                  <a:close/>
                </a:path>
              </a:pathLst>
            </a:custGeom>
            <a:grpFill/>
            <a:ln w="69850"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428407" y="2428907"/>
            <a:ext cx="125707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Montserrat "/>
                <a:ea typeface="Lato Bold" panose="020F0502020204030203" pitchFamily="34" charset="0"/>
                <a:cs typeface="Lato Bold" panose="020F0502020204030203" pitchFamily="34" charset="0"/>
              </a:rPr>
              <a:t>Weakness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71189" y="2428907"/>
            <a:ext cx="122501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Montserrat "/>
                <a:ea typeface="Lato Bold" panose="020F0502020204030203" pitchFamily="34" charset="0"/>
                <a:cs typeface="Lato Bold" panose="020F0502020204030203" pitchFamily="34" charset="0"/>
              </a:rPr>
              <a:t>Strengths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70425" y="4511442"/>
            <a:ext cx="16626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Montserrat "/>
                <a:ea typeface="Lato Bold" panose="020F0502020204030203" pitchFamily="34" charset="0"/>
                <a:cs typeface="Lato Bold" panose="020F0502020204030203" pitchFamily="34" charset="0"/>
              </a:rPr>
              <a:t>Opportunities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704124" y="4511442"/>
            <a:ext cx="98135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Montserrat "/>
                <a:ea typeface="Lato Bold" panose="020F0502020204030203" pitchFamily="34" charset="0"/>
                <a:cs typeface="Lato Bold" panose="020F0502020204030203" pitchFamily="34" charset="0"/>
              </a:rPr>
              <a:t>Threats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469725" y="2808480"/>
            <a:ext cx="304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Availability, Price, Wide adoption, Easy to use for records, Customizable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473835" y="4885201"/>
            <a:ext cx="304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plugins, flexibility to adopt new Business Analysis models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635652" y="4866820"/>
            <a:ext cx="3040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adoption issues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682241" y="2808480"/>
            <a:ext cx="304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Visualization, No Lookups , Lack of BA models adoptions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5290" y="622089"/>
            <a:ext cx="60944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Montserrat SemiBold" panose="00000700000000000000" pitchFamily="50" charset="0"/>
                <a:ea typeface="Montserrat Semi" charset="0"/>
                <a:cs typeface="Montserrat Semi" charset="0"/>
              </a:rPr>
              <a:t>ALM for BA SWOT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87713" y="390024"/>
            <a:ext cx="56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1000" kern="6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How Microsoft Azure DevOps fits BA tasks</a:t>
            </a:r>
            <a:endParaRPr lang="en-US" sz="1000" b="1" kern="600" spc="300" dirty="0">
              <a:solidFill>
                <a:schemeClr val="accent1"/>
              </a:solidFill>
              <a:latin typeface="Montserrat Extra" charset="0"/>
              <a:ea typeface="Montserrat Extra" charset="0"/>
              <a:cs typeface="Montserrat Ex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2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607D-5B5E-492E-A4D6-8A427EB6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Business Analysis Process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FE7F4D-7958-40B1-B2E0-1E2FAA3B7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ALM applications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26B892-489E-4199-90EC-815A7F09B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81"/>
            <a:ext cx="5157787" cy="3328081"/>
          </a:xfrm>
        </p:spPr>
        <p:txBody>
          <a:bodyPr>
            <a:normAutofit/>
          </a:bodyPr>
          <a:lstStyle/>
          <a:p>
            <a:r>
              <a:rPr lang="en-US" sz="2000" dirty="0"/>
              <a:t>Track all information inputs</a:t>
            </a:r>
          </a:p>
          <a:p>
            <a:r>
              <a:rPr lang="en-US" sz="2000" dirty="0"/>
              <a:t>Business Process Model</a:t>
            </a:r>
          </a:p>
          <a:p>
            <a:r>
              <a:rPr lang="en-US" sz="2000" dirty="0"/>
              <a:t>Business Domain Model</a:t>
            </a:r>
          </a:p>
          <a:p>
            <a:r>
              <a:rPr lang="en-US" sz="2000" dirty="0"/>
              <a:t>Link visual models with work items</a:t>
            </a:r>
          </a:p>
          <a:p>
            <a:r>
              <a:rPr lang="en-US" sz="2000" dirty="0"/>
              <a:t>Detailed use cases description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75F221A-3E2D-48A9-B88E-2912BFC31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work items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96D8A6-25D4-43DF-A35C-EC003D544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81"/>
            <a:ext cx="5183188" cy="3328082"/>
          </a:xfrm>
        </p:spPr>
        <p:txBody>
          <a:bodyPr>
            <a:normAutofit/>
          </a:bodyPr>
          <a:lstStyle/>
          <a:p>
            <a:r>
              <a:rPr lang="en-US" sz="2000" dirty="0"/>
              <a:t>Process, Action, Event</a:t>
            </a:r>
          </a:p>
          <a:p>
            <a:r>
              <a:rPr lang="en-US" sz="2000" dirty="0"/>
              <a:t>Entity, Attributes</a:t>
            </a:r>
          </a:p>
          <a:p>
            <a:r>
              <a:rPr lang="en-US" sz="2000" dirty="0"/>
              <a:t>Stakeholder, Inputs</a:t>
            </a:r>
          </a:p>
          <a:p>
            <a:r>
              <a:rPr lang="en-US" sz="2000" dirty="0"/>
              <a:t>Use Case, Use Case Step, Actor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C5B0FA-E130-473A-A420-854A6A798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27" y="6143625"/>
            <a:ext cx="714375" cy="71437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78E0235-B6FD-43A1-98DF-5593CDAAE4B3}"/>
              </a:ext>
            </a:extLst>
          </p:cNvPr>
          <p:cNvSpPr/>
          <p:nvPr/>
        </p:nvSpPr>
        <p:spPr>
          <a:xfrm>
            <a:off x="6883368" y="6346923"/>
            <a:ext cx="4183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http://alm.thinkersware.com/business-process-model/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0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2F335C-ED23-4221-B27E-57381290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>
                <a:solidFill>
                  <a:srgbClr val="00B050"/>
                </a:solidFill>
              </a:rPr>
              <a:t>Explore</a:t>
            </a:r>
            <a:r>
              <a:rPr lang="en-US" dirty="0"/>
              <a:t> Sample Case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A82F16-F5D5-4DB0-B066-6DA0114C2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22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66B1F9-692D-4A67-A9BC-AFA58C57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EBA Process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B987CBF-479E-4820-99DD-333C8925C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 includes mix of Enterprise Business Analysis work items.</a:t>
            </a:r>
          </a:p>
          <a:p>
            <a:endParaRPr lang="en-US" dirty="0"/>
          </a:p>
          <a:p>
            <a:r>
              <a:rPr lang="en-US" dirty="0"/>
              <a:t>Project with some demo data using this process template - </a:t>
            </a:r>
            <a:r>
              <a:rPr lang="en-US" dirty="0">
                <a:hlinkClick r:id="rId2"/>
              </a:rPr>
              <a:t>https://dev.azure.com/ThinkersWareDemo/Pub_Process</a:t>
            </a:r>
            <a:endParaRPr lang="en-US" dirty="0"/>
          </a:p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9366A-2F74-4139-9D4C-EED6C092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29" y="457200"/>
            <a:ext cx="3238666" cy="55501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4058D4-D3FA-4923-8B7F-E3AE8F0A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252" y="457200"/>
            <a:ext cx="3048157" cy="51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4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088F6-01E0-4166-999B-B411220A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setup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2031EC-A363-4528-BAD3-B98C5E1D8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sample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Cases model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9175D-AD08-4657-A705-8AF19E83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57" y="1744643"/>
            <a:ext cx="7308977" cy="433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402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36A600-CC86-47A8-8F68-6E6D5917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with Inputs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B7D9E98-6B7C-4678-941C-1031046F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5"/>
          </a:xfrm>
        </p:spPr>
        <p:txBody>
          <a:bodyPr/>
          <a:lstStyle/>
          <a:p>
            <a:r>
              <a:rPr lang="en-US" dirty="0"/>
              <a:t>What  you usually receives:  Documents, E-Mails, Informal information. You can dig for external data sources.</a:t>
            </a:r>
          </a:p>
          <a:p>
            <a:endParaRPr lang="en-US" dirty="0"/>
          </a:p>
          <a:p>
            <a:r>
              <a:rPr lang="en-US" dirty="0"/>
              <a:t>How ALM can support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 document at Git or </a:t>
            </a:r>
            <a:r>
              <a:rPr lang="en-US" dirty="0" err="1"/>
              <a:t>WiKi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document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minutes of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key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questions, issues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CA6A6-3E61-4008-B8D7-96B01D692661}"/>
              </a:ext>
            </a:extLst>
          </p:cNvPr>
          <p:cNvSpPr txBox="1"/>
          <p:nvPr/>
        </p:nvSpPr>
        <p:spPr>
          <a:xfrm>
            <a:off x="7332784" y="3130062"/>
            <a:ext cx="191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&lt; Live Demo&gt;</a:t>
            </a:r>
          </a:p>
        </p:txBody>
      </p:sp>
    </p:spTree>
    <p:extLst>
      <p:ext uri="{BB962C8B-B14F-4D97-AF65-F5344CB8AC3E}">
        <p14:creationId xmlns:p14="http://schemas.microsoft.com/office/powerpoint/2010/main" val="2256918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36A600-CC86-47A8-8F68-6E6D5917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BA &amp; PM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B7D9E98-6B7C-4678-941C-1031046F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5"/>
          </a:xfrm>
        </p:spPr>
        <p:txBody>
          <a:bodyPr/>
          <a:lstStyle/>
          <a:p>
            <a:r>
              <a:rPr lang="en-US" dirty="0"/>
              <a:t>Understand business motivation – what kind of challenges stay underneath, how business define goals and objectives. Clearly state scope, expected deliverables and limits. Maintain list of stakeholders.</a:t>
            </a:r>
          </a:p>
          <a:p>
            <a:r>
              <a:rPr lang="en-US" dirty="0"/>
              <a:t>How ALM can support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Goals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Constraints and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Stakeholders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ED5FC-0EF9-4CEF-AA81-0EC8CC25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50" y="2481942"/>
            <a:ext cx="6267580" cy="284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84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зображення 9" descr="Зображення, що містить будівля, у приміщенні, паркан, вікно&#10;&#10;Автоматично згенерований опис">
            <a:extLst>
              <a:ext uri="{FF2B5EF4-FFF2-40B4-BE49-F238E27FC236}">
                <a16:creationId xmlns:a16="http://schemas.microsoft.com/office/drawing/2014/main" id="{EACCA3A5-A853-4D11-BAF9-AF66F5459D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 bwMode="auto">
          <a:xfrm>
            <a:off x="3396366" y="729366"/>
            <a:ext cx="5399269" cy="539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rtlCol="0" anchor="t" anchorCtr="0" compatLnSpc="1">
            <a:prstTxWarp prst="textNoShape">
              <a:avLst/>
            </a:prstTxWarp>
          </a:bodyPr>
          <a:lstStyle/>
          <a:p>
            <a:pPr algn="ctr" defTabSz="457063">
              <a:defRPr/>
            </a:pPr>
            <a:endParaRPr lang="id-ID" sz="899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56330" y="1089331"/>
            <a:ext cx="4679339" cy="467934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txBody>
          <a:bodyPr vert="horz" wrap="square" lIns="45708" tIns="22854" rIns="45708" bIns="22854" numCol="1" rtlCol="0" anchor="t" anchorCtr="0" compatLnSpc="1">
            <a:prstTxWarp prst="textNoShape">
              <a:avLst/>
            </a:prstTxWarp>
          </a:bodyPr>
          <a:lstStyle/>
          <a:p>
            <a:pPr algn="ctr" defTabSz="457063">
              <a:defRPr/>
            </a:pPr>
            <a:endParaRPr lang="id-ID" sz="899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6330" y="2705737"/>
            <a:ext cx="4679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Montserrat SemiBold" panose="00000700000000000000" pitchFamily="50" charset="0"/>
                <a:ea typeface="Montserrat Semi" charset="0"/>
                <a:cs typeface="Montserrat Semi" charset="0"/>
              </a:rPr>
              <a:t>Agenda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7922" y="3588922"/>
            <a:ext cx="3736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we are focus on </a:t>
            </a: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Analyst 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and how we can improve it with better ALM adoption based on </a:t>
            </a: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Azure DevOps Tools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Shape 2554"/>
          <p:cNvSpPr/>
          <p:nvPr/>
        </p:nvSpPr>
        <p:spPr>
          <a:xfrm>
            <a:off x="5725615" y="1780778"/>
            <a:ext cx="740765" cy="6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35" tIns="19035" rIns="19035" bIns="19035" anchor="ctr"/>
          <a:lstStyle/>
          <a:p>
            <a:pPr defTabSz="22840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276789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36A600-CC86-47A8-8F68-6E6D5917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to Meeting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B7D9E98-6B7C-4678-941C-1031046F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403" y="1637881"/>
            <a:ext cx="3932237" cy="3387045"/>
          </a:xfrm>
        </p:spPr>
        <p:txBody>
          <a:bodyPr/>
          <a:lstStyle/>
          <a:p>
            <a:r>
              <a:rPr lang="en-US" dirty="0"/>
              <a:t>Collect agenda points, track participants</a:t>
            </a:r>
          </a:p>
          <a:p>
            <a:endParaRPr lang="en-US" dirty="0"/>
          </a:p>
          <a:p>
            <a:r>
              <a:rPr lang="en-US" dirty="0"/>
              <a:t>How ALM can support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Meeting, Meeting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notes at Wiki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ADA5C8-0FF8-4627-884A-133E9682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2" y="3873028"/>
            <a:ext cx="11290996" cy="230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731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36A600-CC86-47A8-8F68-6E6D5917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/>
              <a:t>Share Content</a:t>
            </a:r>
            <a:endParaRPr lang="en-US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B7D9E98-6B7C-4678-941C-1031046F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5"/>
          </a:xfrm>
        </p:spPr>
        <p:txBody>
          <a:bodyPr/>
          <a:lstStyle/>
          <a:p>
            <a:r>
              <a:rPr lang="en-US" dirty="0"/>
              <a:t>Share content with multiple stakeholders, receives their inputs and updates.</a:t>
            </a:r>
          </a:p>
          <a:p>
            <a:endParaRPr lang="en-US" dirty="0"/>
          </a:p>
          <a:p>
            <a:r>
              <a:rPr lang="en-US" dirty="0"/>
              <a:t>How ALM can support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Wiki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Visio files connected to work items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F6EB3D-9A78-4ACC-9AFE-F96D6928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07" y="1022457"/>
            <a:ext cx="5943905" cy="534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53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36A600-CC86-47A8-8F68-6E6D5917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B7D9E98-6B7C-4678-941C-1031046F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5"/>
          </a:xfrm>
        </p:spPr>
        <p:txBody>
          <a:bodyPr/>
          <a:lstStyle/>
          <a:p>
            <a:r>
              <a:rPr lang="en-US" dirty="0"/>
              <a:t>Manage business process model as-is and to-be. Link process steps to system use cases. Track related discussions, issues.</a:t>
            </a:r>
          </a:p>
          <a:p>
            <a:endParaRPr lang="en-US" dirty="0"/>
          </a:p>
          <a:p>
            <a:r>
              <a:rPr lang="en-US" dirty="0"/>
              <a:t>How ALM can support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process as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70447-7902-424C-B38F-96F74EC52F89}"/>
              </a:ext>
            </a:extLst>
          </p:cNvPr>
          <p:cNvSpPr txBox="1"/>
          <p:nvPr/>
        </p:nvSpPr>
        <p:spPr>
          <a:xfrm>
            <a:off x="7332784" y="3130062"/>
            <a:ext cx="191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&lt; Live Demo&gt;</a:t>
            </a:r>
          </a:p>
        </p:txBody>
      </p:sp>
    </p:spTree>
    <p:extLst>
      <p:ext uri="{BB962C8B-B14F-4D97-AF65-F5344CB8AC3E}">
        <p14:creationId xmlns:p14="http://schemas.microsoft.com/office/powerpoint/2010/main" val="3637635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3ABDE-B515-409C-A799-B7B6FC02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Domain model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461392-1556-4B42-9BEE-168860BA5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2738"/>
            <a:ext cx="3932237" cy="3546249"/>
          </a:xfrm>
        </p:spPr>
        <p:txBody>
          <a:bodyPr/>
          <a:lstStyle/>
          <a:p>
            <a:r>
              <a:rPr lang="en-US" dirty="0"/>
              <a:t>Depict key entities and attribute. Track approvals and changes. Link to discussions.</a:t>
            </a:r>
          </a:p>
          <a:p>
            <a:endParaRPr lang="en-US" dirty="0"/>
          </a:p>
          <a:p>
            <a:r>
              <a:rPr lang="en-US" dirty="0"/>
              <a:t>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Entities and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Questions to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E8E1D-AFFB-489B-A3B4-0E41C61E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48" y="1674658"/>
            <a:ext cx="6580187" cy="393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36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0446E-59FB-4052-8EFE-4412EDA2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Case model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600E2-9FF4-4A9C-9BDC-5FA1393C6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7064"/>
            <a:ext cx="3932237" cy="3231924"/>
          </a:xfrm>
        </p:spPr>
        <p:txBody>
          <a:bodyPr/>
          <a:lstStyle/>
          <a:p>
            <a:r>
              <a:rPr lang="en-US" dirty="0"/>
              <a:t>Deliver detailed use case specification with a Use Case and Use Case Step work items ALM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0F88E-A718-4F43-ABFA-EF5C3137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479650"/>
            <a:ext cx="10547892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2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2F335C-ED23-4221-B27E-57381290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b="1" dirty="0"/>
              <a:t>T</a:t>
            </a:r>
            <a:r>
              <a:rPr lang="en-US" dirty="0"/>
              <a:t>hink. </a:t>
            </a:r>
            <a:r>
              <a:rPr lang="en-US" b="1" dirty="0"/>
              <a:t>D</a:t>
            </a:r>
            <a:r>
              <a:rPr lang="en-US" dirty="0"/>
              <a:t>o. </a:t>
            </a:r>
            <a:r>
              <a:rPr lang="en-US" b="1" dirty="0"/>
              <a:t>R</a:t>
            </a:r>
            <a:r>
              <a:rPr lang="en-US" dirty="0"/>
              <a:t>epeat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A82F16-F5D5-4DB0-B066-6DA0114C2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1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101721"/>
            <a:ext cx="437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Enjoy Azure DevOps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066800" y="3905575"/>
            <a:ext cx="3883280" cy="1686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100000"/>
              </a:lnSpc>
            </a:pPr>
            <a:r>
              <a:rPr lang="en-US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own </a:t>
            </a:r>
            <a:r>
              <a:rPr lang="en-US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</a:p>
          <a:p>
            <a:pPr algn="justLow">
              <a:lnSpc>
                <a:spcPct val="100000"/>
              </a:lnSpc>
            </a:pPr>
            <a:r>
              <a:rPr lang="en-US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</a:t>
            </a:r>
            <a:r>
              <a:rPr lang="en-US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Thinkersware Demo Instance</a:t>
            </a:r>
          </a:p>
          <a:p>
            <a:pPr marL="0" indent="0" algn="justLow">
              <a:lnSpc>
                <a:spcPct val="100000"/>
              </a:lnSpc>
              <a:buNone/>
            </a:pPr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149121" y="5423081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erson in a white shirt&#10;&#10;Description automatically generated">
            <a:extLst>
              <a:ext uri="{FF2B5EF4-FFF2-40B4-BE49-F238E27FC236}">
                <a16:creationId xmlns:a16="http://schemas.microsoft.com/office/drawing/2014/main" id="{F6CAD698-24B5-4ED3-841B-97C67BCA86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21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0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indoor&#10;&#10;Description automatically generated">
            <a:extLst>
              <a:ext uri="{FF2B5EF4-FFF2-40B4-BE49-F238E27FC236}">
                <a16:creationId xmlns:a16="http://schemas.microsoft.com/office/drawing/2014/main" id="{FB077B5E-06A7-4C77-B05F-31F2FA2426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21116"/>
          <a:stretch>
            <a:fillRect/>
          </a:stretch>
        </p:blipFill>
        <p:spPr/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78861" y="1071762"/>
            <a:ext cx="4123251" cy="4790132"/>
            <a:chOff x="1057" y="712"/>
            <a:chExt cx="2598" cy="2943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057" y="712"/>
              <a:ext cx="2598" cy="2943"/>
            </a:xfrm>
            <a:custGeom>
              <a:avLst/>
              <a:gdLst>
                <a:gd name="T0" fmla="*/ 2637 w 5196"/>
                <a:gd name="T1" fmla="*/ 0 h 5888"/>
                <a:gd name="T2" fmla="*/ 5196 w 5196"/>
                <a:gd name="T3" fmla="*/ 1421 h 5888"/>
                <a:gd name="T4" fmla="*/ 5196 w 5196"/>
                <a:gd name="T5" fmla="*/ 4459 h 5888"/>
                <a:gd name="T6" fmla="*/ 2637 w 5196"/>
                <a:gd name="T7" fmla="*/ 5888 h 5888"/>
                <a:gd name="T8" fmla="*/ 0 w 5196"/>
                <a:gd name="T9" fmla="*/ 4459 h 5888"/>
                <a:gd name="T10" fmla="*/ 0 w 5196"/>
                <a:gd name="T11" fmla="*/ 1421 h 5888"/>
                <a:gd name="T12" fmla="*/ 2637 w 5196"/>
                <a:gd name="T13" fmla="*/ 0 h 5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6" h="5888">
                  <a:moveTo>
                    <a:pt x="2637" y="0"/>
                  </a:moveTo>
                  <a:lnTo>
                    <a:pt x="5196" y="1421"/>
                  </a:lnTo>
                  <a:lnTo>
                    <a:pt x="5196" y="4459"/>
                  </a:lnTo>
                  <a:lnTo>
                    <a:pt x="2637" y="5888"/>
                  </a:lnTo>
                  <a:lnTo>
                    <a:pt x="0" y="4459"/>
                  </a:lnTo>
                  <a:lnTo>
                    <a:pt x="0" y="1421"/>
                  </a:lnTo>
                  <a:lnTo>
                    <a:pt x="2637" y="0"/>
                  </a:lnTo>
                  <a:close/>
                </a:path>
              </a:pathLst>
            </a:cu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718" y="1065"/>
              <a:ext cx="1937" cy="734"/>
            </a:xfrm>
            <a:custGeom>
              <a:avLst/>
              <a:gdLst>
                <a:gd name="T0" fmla="*/ 0 w 3874"/>
                <a:gd name="T1" fmla="*/ 0 h 1467"/>
                <a:gd name="T2" fmla="*/ 2610 w 3874"/>
                <a:gd name="T3" fmla="*/ 1467 h 1467"/>
                <a:gd name="T4" fmla="*/ 3874 w 3874"/>
                <a:gd name="T5" fmla="*/ 714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4" h="1467">
                  <a:moveTo>
                    <a:pt x="0" y="0"/>
                  </a:moveTo>
                  <a:lnTo>
                    <a:pt x="2610" y="1467"/>
                  </a:lnTo>
                  <a:lnTo>
                    <a:pt x="3874" y="714"/>
                  </a:lnTo>
                </a:path>
              </a:pathLst>
            </a:cu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057" y="1065"/>
              <a:ext cx="1955" cy="734"/>
            </a:xfrm>
            <a:custGeom>
              <a:avLst/>
              <a:gdLst>
                <a:gd name="T0" fmla="*/ 3911 w 3911"/>
                <a:gd name="T1" fmla="*/ 0 h 1467"/>
                <a:gd name="T2" fmla="*/ 1248 w 3911"/>
                <a:gd name="T3" fmla="*/ 1467 h 1467"/>
                <a:gd name="T4" fmla="*/ 0 w 3911"/>
                <a:gd name="T5" fmla="*/ 714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1" h="1467">
                  <a:moveTo>
                    <a:pt x="3911" y="0"/>
                  </a:moveTo>
                  <a:lnTo>
                    <a:pt x="1248" y="1467"/>
                  </a:lnTo>
                  <a:lnTo>
                    <a:pt x="0" y="714"/>
                  </a:lnTo>
                </a:path>
              </a:pathLst>
            </a:cu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57" y="2184"/>
              <a:ext cx="2598" cy="721"/>
            </a:xfrm>
            <a:custGeom>
              <a:avLst/>
              <a:gdLst>
                <a:gd name="T0" fmla="*/ 5196 w 5196"/>
                <a:gd name="T1" fmla="*/ 61 h 1442"/>
                <a:gd name="T2" fmla="*/ 2598 w 5196"/>
                <a:gd name="T3" fmla="*/ 1442 h 1442"/>
                <a:gd name="T4" fmla="*/ 0 w 5196"/>
                <a:gd name="T5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96" h="1442">
                  <a:moveTo>
                    <a:pt x="5196" y="61"/>
                  </a:moveTo>
                  <a:lnTo>
                    <a:pt x="2598" y="1442"/>
                  </a:lnTo>
                  <a:lnTo>
                    <a:pt x="0" y="0"/>
                  </a:lnTo>
                </a:path>
              </a:pathLst>
            </a:cu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3" name="Line 9"/>
            <p:cNvSpPr>
              <a:spLocks noChangeShapeType="1"/>
            </p:cNvSpPr>
            <p:nvPr userDrawn="1"/>
          </p:nvSpPr>
          <p:spPr bwMode="auto">
            <a:xfrm>
              <a:off x="3023" y="1799"/>
              <a:ext cx="0" cy="1459"/>
            </a:xfrm>
            <a:prstGeom prst="line">
              <a:avLst/>
            </a:pr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" name="Line 10"/>
            <p:cNvSpPr>
              <a:spLocks noChangeShapeType="1"/>
            </p:cNvSpPr>
            <p:nvPr userDrawn="1"/>
          </p:nvSpPr>
          <p:spPr bwMode="auto">
            <a:xfrm>
              <a:off x="1681" y="1799"/>
              <a:ext cx="0" cy="1481"/>
            </a:xfrm>
            <a:prstGeom prst="line">
              <a:avLst/>
            </a:pr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356" y="1432"/>
              <a:ext cx="656" cy="1112"/>
            </a:xfrm>
            <a:custGeom>
              <a:avLst/>
              <a:gdLst>
                <a:gd name="T0" fmla="*/ 0 w 1313"/>
                <a:gd name="T1" fmla="*/ 0 h 2225"/>
                <a:gd name="T2" fmla="*/ 0 w 1313"/>
                <a:gd name="T3" fmla="*/ 1505 h 2225"/>
                <a:gd name="T4" fmla="*/ 1313 w 1313"/>
                <a:gd name="T5" fmla="*/ 2225 h 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3" h="2225">
                  <a:moveTo>
                    <a:pt x="0" y="0"/>
                  </a:moveTo>
                  <a:lnTo>
                    <a:pt x="0" y="1505"/>
                  </a:lnTo>
                  <a:lnTo>
                    <a:pt x="1313" y="2225"/>
                  </a:lnTo>
                </a:path>
              </a:pathLst>
            </a:cu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" name="Line 12"/>
            <p:cNvSpPr>
              <a:spLocks noChangeShapeType="1"/>
            </p:cNvSpPr>
            <p:nvPr userDrawn="1"/>
          </p:nvSpPr>
          <p:spPr bwMode="auto">
            <a:xfrm flipV="1">
              <a:off x="1718" y="2184"/>
              <a:ext cx="638" cy="367"/>
            </a:xfrm>
            <a:prstGeom prst="line">
              <a:avLst/>
            </a:pr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" name="Line 13"/>
            <p:cNvSpPr>
              <a:spLocks noChangeShapeType="1"/>
            </p:cNvSpPr>
            <p:nvPr userDrawn="1"/>
          </p:nvSpPr>
          <p:spPr bwMode="auto">
            <a:xfrm>
              <a:off x="2356" y="2905"/>
              <a:ext cx="0" cy="720"/>
            </a:xfrm>
            <a:prstGeom prst="line">
              <a:avLst/>
            </a:prstGeom>
            <a:noFill/>
            <a:ln w="1016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4801" y="1678788"/>
            <a:ext cx="2677637" cy="564872"/>
            <a:chOff x="14204042" y="4061041"/>
            <a:chExt cx="5355274" cy="1129744"/>
          </a:xfrm>
        </p:grpSpPr>
        <p:sp>
          <p:nvSpPr>
            <p:cNvPr id="21" name="TextBox 20"/>
            <p:cNvSpPr txBox="1"/>
            <p:nvPr/>
          </p:nvSpPr>
          <p:spPr>
            <a:xfrm>
              <a:off x="16051486" y="4061041"/>
              <a:ext cx="3507830" cy="403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Common </a:t>
              </a:r>
              <a:r>
                <a:rPr lang="en-US" sz="1600" b="1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EBA model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204042" y="4061041"/>
              <a:ext cx="1556254" cy="908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599" dirty="0">
                  <a:solidFill>
                    <a:schemeClr val="accent2"/>
                  </a:solidFill>
                  <a:latin typeface="Montserrat Semi"/>
                  <a:ea typeface="Titillium Light" charset="0"/>
                  <a:cs typeface="Titillium Light" charset="0"/>
                </a:rPr>
                <a:t>01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564404" y="4104574"/>
              <a:ext cx="0" cy="10862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644801" y="3181103"/>
            <a:ext cx="2677637" cy="564872"/>
            <a:chOff x="17169297" y="4749905"/>
            <a:chExt cx="5355273" cy="1129744"/>
          </a:xfrm>
        </p:grpSpPr>
        <p:sp>
          <p:nvSpPr>
            <p:cNvPr id="26" name="TextBox 25"/>
            <p:cNvSpPr txBox="1"/>
            <p:nvPr/>
          </p:nvSpPr>
          <p:spPr>
            <a:xfrm>
              <a:off x="19016741" y="4749905"/>
              <a:ext cx="3507829" cy="403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Shared </a:t>
              </a:r>
              <a:r>
                <a:rPr lang="en-US" sz="1600" b="1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Cases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169297" y="4749905"/>
              <a:ext cx="1556254" cy="908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599" dirty="0">
                  <a:solidFill>
                    <a:schemeClr val="accent2"/>
                  </a:solidFill>
                  <a:latin typeface="Montserrat Semi"/>
                  <a:ea typeface="Titillium Light" charset="0"/>
                  <a:cs typeface="Titillium Light" charset="0"/>
                </a:rPr>
                <a:t>02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529659" y="4793438"/>
              <a:ext cx="0" cy="10862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644801" y="4715892"/>
            <a:ext cx="2677637" cy="564872"/>
            <a:chOff x="15153526" y="3941131"/>
            <a:chExt cx="5355273" cy="1129744"/>
          </a:xfrm>
        </p:grpSpPr>
        <p:sp>
          <p:nvSpPr>
            <p:cNvPr id="31" name="TextBox 30"/>
            <p:cNvSpPr txBox="1"/>
            <p:nvPr/>
          </p:nvSpPr>
          <p:spPr>
            <a:xfrm>
              <a:off x="17000970" y="3941131"/>
              <a:ext cx="3507829" cy="403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Share </a:t>
              </a:r>
              <a:r>
                <a:rPr lang="en-US" sz="1600" b="1" dirty="0">
                  <a:solidFill>
                    <a:srgbClr val="000000"/>
                  </a:solidFill>
                  <a:latin typeface="Montserrat" charset="0"/>
                  <a:ea typeface="Montserrat" charset="0"/>
                  <a:cs typeface="Montserrat" charset="0"/>
                </a:rPr>
                <a:t>Practices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53526" y="3941131"/>
              <a:ext cx="1556254" cy="908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599" dirty="0">
                  <a:solidFill>
                    <a:schemeClr val="accent2"/>
                  </a:solidFill>
                  <a:latin typeface="Montserrat Semi"/>
                  <a:ea typeface="Titillium Light" charset="0"/>
                  <a:cs typeface="Titillium Light" charset="0"/>
                </a:rPr>
                <a:t>03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6513888" y="3984664"/>
              <a:ext cx="0" cy="10862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0048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8A37F251-6253-4120-9AC7-EFBAA155C4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14157"/>
          <a:stretch>
            <a:fillRect/>
          </a:stretch>
        </p:blipFill>
        <p:spPr/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91099" y="682147"/>
            <a:ext cx="4794093" cy="4727839"/>
            <a:chOff x="4127" y="489"/>
            <a:chExt cx="2827" cy="29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540" y="489"/>
              <a:ext cx="707" cy="1230"/>
            </a:xfrm>
            <a:custGeom>
              <a:avLst/>
              <a:gdLst>
                <a:gd name="T0" fmla="*/ 0 w 1414"/>
                <a:gd name="T1" fmla="*/ 0 h 2459"/>
                <a:gd name="T2" fmla="*/ 1414 w 1414"/>
                <a:gd name="T3" fmla="*/ 814 h 2459"/>
                <a:gd name="T4" fmla="*/ 1414 w 1414"/>
                <a:gd name="T5" fmla="*/ 2459 h 2459"/>
                <a:gd name="T6" fmla="*/ 0 w 1414"/>
                <a:gd name="T7" fmla="*/ 1645 h 2459"/>
                <a:gd name="T8" fmla="*/ 0 w 1414"/>
                <a:gd name="T9" fmla="*/ 0 h 2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2459">
                  <a:moveTo>
                    <a:pt x="0" y="0"/>
                  </a:moveTo>
                  <a:lnTo>
                    <a:pt x="1414" y="814"/>
                  </a:lnTo>
                  <a:lnTo>
                    <a:pt x="1414" y="2459"/>
                  </a:lnTo>
                  <a:lnTo>
                    <a:pt x="0" y="16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833" y="1719"/>
              <a:ext cx="707" cy="1230"/>
            </a:xfrm>
            <a:custGeom>
              <a:avLst/>
              <a:gdLst>
                <a:gd name="T0" fmla="*/ 0 w 1413"/>
                <a:gd name="T1" fmla="*/ 0 h 2460"/>
                <a:gd name="T2" fmla="*/ 1413 w 1413"/>
                <a:gd name="T3" fmla="*/ 814 h 2460"/>
                <a:gd name="T4" fmla="*/ 1413 w 1413"/>
                <a:gd name="T5" fmla="*/ 2460 h 2460"/>
                <a:gd name="T6" fmla="*/ 0 w 1413"/>
                <a:gd name="T7" fmla="*/ 1646 h 2460"/>
                <a:gd name="T8" fmla="*/ 0 w 1413"/>
                <a:gd name="T9" fmla="*/ 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2460">
                  <a:moveTo>
                    <a:pt x="0" y="0"/>
                  </a:moveTo>
                  <a:lnTo>
                    <a:pt x="1413" y="814"/>
                  </a:lnTo>
                  <a:lnTo>
                    <a:pt x="1413" y="2460"/>
                  </a:lnTo>
                  <a:lnTo>
                    <a:pt x="0" y="16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833" y="489"/>
              <a:ext cx="707" cy="1230"/>
            </a:xfrm>
            <a:custGeom>
              <a:avLst/>
              <a:gdLst>
                <a:gd name="T0" fmla="*/ 1413 w 1413"/>
                <a:gd name="T1" fmla="*/ 0 h 2459"/>
                <a:gd name="T2" fmla="*/ 0 w 1413"/>
                <a:gd name="T3" fmla="*/ 814 h 2459"/>
                <a:gd name="T4" fmla="*/ 0 w 1413"/>
                <a:gd name="T5" fmla="*/ 2459 h 2459"/>
                <a:gd name="T6" fmla="*/ 1413 w 1413"/>
                <a:gd name="T7" fmla="*/ 1645 h 2459"/>
                <a:gd name="T8" fmla="*/ 1413 w 1413"/>
                <a:gd name="T9" fmla="*/ 0 h 2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2459">
                  <a:moveTo>
                    <a:pt x="1413" y="0"/>
                  </a:moveTo>
                  <a:lnTo>
                    <a:pt x="0" y="814"/>
                  </a:lnTo>
                  <a:lnTo>
                    <a:pt x="0" y="2459"/>
                  </a:lnTo>
                  <a:lnTo>
                    <a:pt x="1413" y="1645"/>
                  </a:lnTo>
                  <a:lnTo>
                    <a:pt x="1413" y="0"/>
                  </a:lnTo>
                  <a:close/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540" y="1719"/>
              <a:ext cx="707" cy="1230"/>
            </a:xfrm>
            <a:custGeom>
              <a:avLst/>
              <a:gdLst>
                <a:gd name="T0" fmla="*/ 1414 w 1414"/>
                <a:gd name="T1" fmla="*/ 0 h 2460"/>
                <a:gd name="T2" fmla="*/ 0 w 1414"/>
                <a:gd name="T3" fmla="*/ 814 h 2460"/>
                <a:gd name="T4" fmla="*/ 0 w 1414"/>
                <a:gd name="T5" fmla="*/ 2460 h 2460"/>
                <a:gd name="T6" fmla="*/ 1414 w 1414"/>
                <a:gd name="T7" fmla="*/ 1646 h 2460"/>
                <a:gd name="T8" fmla="*/ 1414 w 1414"/>
                <a:gd name="T9" fmla="*/ 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2460">
                  <a:moveTo>
                    <a:pt x="1414" y="0"/>
                  </a:moveTo>
                  <a:lnTo>
                    <a:pt x="0" y="814"/>
                  </a:lnTo>
                  <a:lnTo>
                    <a:pt x="0" y="2460"/>
                  </a:lnTo>
                  <a:lnTo>
                    <a:pt x="1414" y="1646"/>
                  </a:lnTo>
                  <a:lnTo>
                    <a:pt x="1414" y="0"/>
                  </a:lnTo>
                  <a:close/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247" y="1719"/>
              <a:ext cx="707" cy="1230"/>
            </a:xfrm>
            <a:custGeom>
              <a:avLst/>
              <a:gdLst>
                <a:gd name="T0" fmla="*/ 0 w 1415"/>
                <a:gd name="T1" fmla="*/ 0 h 2460"/>
                <a:gd name="T2" fmla="*/ 1415 w 1415"/>
                <a:gd name="T3" fmla="*/ 814 h 2460"/>
                <a:gd name="T4" fmla="*/ 1415 w 1415"/>
                <a:gd name="T5" fmla="*/ 2460 h 2460"/>
                <a:gd name="T6" fmla="*/ 0 w 1415"/>
                <a:gd name="T7" fmla="*/ 1646 h 2460"/>
                <a:gd name="T8" fmla="*/ 0 w 1415"/>
                <a:gd name="T9" fmla="*/ 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5" h="2460">
                  <a:moveTo>
                    <a:pt x="0" y="0"/>
                  </a:moveTo>
                  <a:lnTo>
                    <a:pt x="1415" y="814"/>
                  </a:lnTo>
                  <a:lnTo>
                    <a:pt x="1415" y="2460"/>
                  </a:lnTo>
                  <a:lnTo>
                    <a:pt x="0" y="16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27" y="1719"/>
              <a:ext cx="706" cy="1230"/>
            </a:xfrm>
            <a:custGeom>
              <a:avLst/>
              <a:gdLst>
                <a:gd name="T0" fmla="*/ 1414 w 1414"/>
                <a:gd name="T1" fmla="*/ 0 h 2460"/>
                <a:gd name="T2" fmla="*/ 0 w 1414"/>
                <a:gd name="T3" fmla="*/ 814 h 2460"/>
                <a:gd name="T4" fmla="*/ 0 w 1414"/>
                <a:gd name="T5" fmla="*/ 2460 h 2460"/>
                <a:gd name="T6" fmla="*/ 1414 w 1414"/>
                <a:gd name="T7" fmla="*/ 1646 h 2460"/>
                <a:gd name="T8" fmla="*/ 1414 w 1414"/>
                <a:gd name="T9" fmla="*/ 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2460">
                  <a:moveTo>
                    <a:pt x="1414" y="0"/>
                  </a:moveTo>
                  <a:lnTo>
                    <a:pt x="0" y="814"/>
                  </a:lnTo>
                  <a:lnTo>
                    <a:pt x="0" y="2460"/>
                  </a:lnTo>
                  <a:lnTo>
                    <a:pt x="1414" y="1646"/>
                  </a:lnTo>
                  <a:lnTo>
                    <a:pt x="1414" y="0"/>
                  </a:lnTo>
                  <a:close/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127" y="2949"/>
              <a:ext cx="2827" cy="441"/>
            </a:xfrm>
            <a:custGeom>
              <a:avLst/>
              <a:gdLst>
                <a:gd name="T0" fmla="*/ 0 w 5656"/>
                <a:gd name="T1" fmla="*/ 0 h 881"/>
                <a:gd name="T2" fmla="*/ 1414 w 5656"/>
                <a:gd name="T3" fmla="*/ 881 h 881"/>
                <a:gd name="T4" fmla="*/ 2827 w 5656"/>
                <a:gd name="T5" fmla="*/ 0 h 881"/>
                <a:gd name="T6" fmla="*/ 4241 w 5656"/>
                <a:gd name="T7" fmla="*/ 881 h 881"/>
                <a:gd name="T8" fmla="*/ 5656 w 5656"/>
                <a:gd name="T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6" h="881">
                  <a:moveTo>
                    <a:pt x="0" y="0"/>
                  </a:moveTo>
                  <a:lnTo>
                    <a:pt x="1414" y="881"/>
                  </a:lnTo>
                  <a:lnTo>
                    <a:pt x="2827" y="0"/>
                  </a:lnTo>
                  <a:lnTo>
                    <a:pt x="4241" y="881"/>
                  </a:lnTo>
                  <a:lnTo>
                    <a:pt x="5656" y="0"/>
                  </a:lnTo>
                </a:path>
              </a:pathLst>
            </a:custGeom>
            <a:noFill/>
            <a:ln w="1476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2101721"/>
            <a:ext cx="4377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Azure DevOps Knowledge warehouse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1805973"/>
            <a:ext cx="43779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Read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149121" y="5423081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4F534BC-644F-429C-B898-8DC30EF91B47}"/>
              </a:ext>
            </a:extLst>
          </p:cNvPr>
          <p:cNvSpPr/>
          <p:nvPr/>
        </p:nvSpPr>
        <p:spPr>
          <a:xfrm>
            <a:off x="1066800" y="4408731"/>
            <a:ext cx="4115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http://alm.thinkersware.com/</a:t>
            </a:r>
            <a:endParaRPr lang="en-US" sz="24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Freeform 26"/>
          <p:cNvSpPr/>
          <p:nvPr/>
        </p:nvSpPr>
        <p:spPr>
          <a:xfrm>
            <a:off x="13601" y="0"/>
            <a:ext cx="12188825" cy="6858000"/>
          </a:xfrm>
          <a:custGeom>
            <a:avLst/>
            <a:gdLst>
              <a:gd name="connsiteX0" fmla="*/ 20623548 w 24377650"/>
              <a:gd name="connsiteY0" fmla="*/ 3074139 h 13716000"/>
              <a:gd name="connsiteX1" fmla="*/ 20297946 w 24377650"/>
              <a:gd name="connsiteY1" fmla="*/ 3213426 h 13716000"/>
              <a:gd name="connsiteX2" fmla="*/ 20181320 w 24377650"/>
              <a:gd name="connsiteY2" fmla="*/ 3514734 h 13716000"/>
              <a:gd name="connsiteX3" fmla="*/ 20297946 w 24377650"/>
              <a:gd name="connsiteY3" fmla="*/ 3839600 h 13716000"/>
              <a:gd name="connsiteX4" fmla="*/ 20623548 w 24377650"/>
              <a:gd name="connsiteY4" fmla="*/ 3955329 h 13716000"/>
              <a:gd name="connsiteX5" fmla="*/ 20949148 w 24377650"/>
              <a:gd name="connsiteY5" fmla="*/ 3839600 h 13716000"/>
              <a:gd name="connsiteX6" fmla="*/ 21065300 w 24377650"/>
              <a:gd name="connsiteY6" fmla="*/ 3514734 h 13716000"/>
              <a:gd name="connsiteX7" fmla="*/ 20949148 w 24377650"/>
              <a:gd name="connsiteY7" fmla="*/ 3213426 h 13716000"/>
              <a:gd name="connsiteX8" fmla="*/ 20623548 w 24377650"/>
              <a:gd name="connsiteY8" fmla="*/ 3074139 h 13716000"/>
              <a:gd name="connsiteX9" fmla="*/ 15854721 w 24377650"/>
              <a:gd name="connsiteY9" fmla="*/ 3050993 h 13716000"/>
              <a:gd name="connsiteX10" fmla="*/ 15389168 w 24377650"/>
              <a:gd name="connsiteY10" fmla="*/ 3491588 h 13716000"/>
              <a:gd name="connsiteX11" fmla="*/ 15854721 w 24377650"/>
              <a:gd name="connsiteY11" fmla="*/ 3932183 h 13716000"/>
              <a:gd name="connsiteX12" fmla="*/ 19087888 w 24377650"/>
              <a:gd name="connsiteY12" fmla="*/ 3932183 h 13716000"/>
              <a:gd name="connsiteX13" fmla="*/ 19530116 w 24377650"/>
              <a:gd name="connsiteY13" fmla="*/ 3491588 h 13716000"/>
              <a:gd name="connsiteX14" fmla="*/ 19087888 w 24377650"/>
              <a:gd name="connsiteY14" fmla="*/ 3050993 h 13716000"/>
              <a:gd name="connsiteX15" fmla="*/ 15854721 w 24377650"/>
              <a:gd name="connsiteY15" fmla="*/ 3050993 h 13716000"/>
              <a:gd name="connsiteX16" fmla="*/ 14202912 w 24377650"/>
              <a:gd name="connsiteY16" fmla="*/ 1937932 h 13716000"/>
              <a:gd name="connsiteX17" fmla="*/ 22717108 w 24377650"/>
              <a:gd name="connsiteY17" fmla="*/ 1937932 h 13716000"/>
              <a:gd name="connsiteX18" fmla="*/ 22717108 w 24377650"/>
              <a:gd name="connsiteY18" fmla="*/ 6714629 h 13716000"/>
              <a:gd name="connsiteX19" fmla="*/ 21507528 w 24377650"/>
              <a:gd name="connsiteY19" fmla="*/ 6714629 h 13716000"/>
              <a:gd name="connsiteX20" fmla="*/ 21135274 w 24377650"/>
              <a:gd name="connsiteY20" fmla="*/ 6877061 h 13716000"/>
              <a:gd name="connsiteX21" fmla="*/ 19902368 w 24377650"/>
              <a:gd name="connsiteY21" fmla="*/ 8291843 h 13716000"/>
              <a:gd name="connsiteX22" fmla="*/ 19902368 w 24377650"/>
              <a:gd name="connsiteY22" fmla="*/ 7178782 h 13716000"/>
              <a:gd name="connsiteX23" fmla="*/ 19506790 w 24377650"/>
              <a:gd name="connsiteY23" fmla="*/ 6714629 h 13716000"/>
              <a:gd name="connsiteX24" fmla="*/ 14202912 w 24377650"/>
              <a:gd name="connsiteY24" fmla="*/ 6714629 h 13716000"/>
              <a:gd name="connsiteX25" fmla="*/ 14202912 w 24377650"/>
              <a:gd name="connsiteY25" fmla="*/ 1937932 h 13716000"/>
              <a:gd name="connsiteX26" fmla="*/ 13761160 w 24377650"/>
              <a:gd name="connsiteY26" fmla="*/ 1033596 h 13716000"/>
              <a:gd name="connsiteX27" fmla="*/ 13318932 w 24377650"/>
              <a:gd name="connsiteY27" fmla="*/ 1497337 h 13716000"/>
              <a:gd name="connsiteX28" fmla="*/ 13318932 w 24377650"/>
              <a:gd name="connsiteY28" fmla="*/ 7178782 h 13716000"/>
              <a:gd name="connsiteX29" fmla="*/ 13761160 w 24377650"/>
              <a:gd name="connsiteY29" fmla="*/ 7619377 h 13716000"/>
              <a:gd name="connsiteX30" fmla="*/ 19018388 w 24377650"/>
              <a:gd name="connsiteY30" fmla="*/ 7619377 h 13716000"/>
              <a:gd name="connsiteX31" fmla="*/ 19018388 w 24377650"/>
              <a:gd name="connsiteY31" fmla="*/ 9520632 h 13716000"/>
              <a:gd name="connsiteX32" fmla="*/ 19343990 w 24377650"/>
              <a:gd name="connsiteY32" fmla="*/ 9938081 h 13716000"/>
              <a:gd name="connsiteX33" fmla="*/ 19506790 w 24377650"/>
              <a:gd name="connsiteY33" fmla="*/ 9961227 h 13716000"/>
              <a:gd name="connsiteX34" fmla="*/ 19855718 w 24377650"/>
              <a:gd name="connsiteY34" fmla="*/ 9798794 h 13716000"/>
              <a:gd name="connsiteX35" fmla="*/ 21693652 w 24377650"/>
              <a:gd name="connsiteY35" fmla="*/ 7619377 h 13716000"/>
              <a:gd name="connsiteX36" fmla="*/ 23158860 w 24377650"/>
              <a:gd name="connsiteY36" fmla="*/ 7619377 h 13716000"/>
              <a:gd name="connsiteX37" fmla="*/ 23601088 w 24377650"/>
              <a:gd name="connsiteY37" fmla="*/ 7178782 h 13716000"/>
              <a:gd name="connsiteX38" fmla="*/ 23601088 w 24377650"/>
              <a:gd name="connsiteY38" fmla="*/ 1497337 h 13716000"/>
              <a:gd name="connsiteX39" fmla="*/ 23158860 w 24377650"/>
              <a:gd name="connsiteY39" fmla="*/ 1033596 h 13716000"/>
              <a:gd name="connsiteX40" fmla="*/ 13761160 w 24377650"/>
              <a:gd name="connsiteY40" fmla="*/ 1033596 h 13716000"/>
              <a:gd name="connsiteX41" fmla="*/ 0 w 24377650"/>
              <a:gd name="connsiteY41" fmla="*/ 0 h 13716000"/>
              <a:gd name="connsiteX42" fmla="*/ 24377650 w 24377650"/>
              <a:gd name="connsiteY42" fmla="*/ 0 h 13716000"/>
              <a:gd name="connsiteX43" fmla="*/ 24377650 w 24377650"/>
              <a:gd name="connsiteY43" fmla="*/ 13716000 h 13716000"/>
              <a:gd name="connsiteX44" fmla="*/ 0 w 24377650"/>
              <a:gd name="connsiteY4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377650" h="13716000">
                <a:moveTo>
                  <a:pt x="20623548" y="3074139"/>
                </a:moveTo>
                <a:cubicBezTo>
                  <a:pt x="20506920" y="3074139"/>
                  <a:pt x="20390770" y="3120430"/>
                  <a:pt x="20297946" y="3213426"/>
                </a:cubicBezTo>
                <a:cubicBezTo>
                  <a:pt x="20227970" y="3282863"/>
                  <a:pt x="20181320" y="3399005"/>
                  <a:pt x="20181320" y="3514734"/>
                </a:cubicBezTo>
                <a:cubicBezTo>
                  <a:pt x="20181320" y="3630876"/>
                  <a:pt x="20227970" y="3746604"/>
                  <a:pt x="20297946" y="3839600"/>
                </a:cubicBezTo>
                <a:cubicBezTo>
                  <a:pt x="20390770" y="3909038"/>
                  <a:pt x="20506920" y="3955329"/>
                  <a:pt x="20623548" y="3955329"/>
                </a:cubicBezTo>
                <a:cubicBezTo>
                  <a:pt x="20739698" y="3955329"/>
                  <a:pt x="20855848" y="3909038"/>
                  <a:pt x="20949148" y="3839600"/>
                </a:cubicBezTo>
                <a:cubicBezTo>
                  <a:pt x="21019124" y="3746604"/>
                  <a:pt x="21065300" y="3630876"/>
                  <a:pt x="21065300" y="3514734"/>
                </a:cubicBezTo>
                <a:cubicBezTo>
                  <a:pt x="21065300" y="3399005"/>
                  <a:pt x="21019124" y="3282863"/>
                  <a:pt x="20949148" y="3213426"/>
                </a:cubicBezTo>
                <a:cubicBezTo>
                  <a:pt x="20855848" y="3120430"/>
                  <a:pt x="20739698" y="3074139"/>
                  <a:pt x="20623548" y="3074139"/>
                </a:cubicBezTo>
                <a:close/>
                <a:moveTo>
                  <a:pt x="15854721" y="3050993"/>
                </a:moveTo>
                <a:cubicBezTo>
                  <a:pt x="15598619" y="3050993"/>
                  <a:pt x="15389168" y="3236572"/>
                  <a:pt x="15389168" y="3491588"/>
                </a:cubicBezTo>
                <a:cubicBezTo>
                  <a:pt x="15389168" y="3746604"/>
                  <a:pt x="15598619" y="3932183"/>
                  <a:pt x="15854721" y="3932183"/>
                </a:cubicBezTo>
                <a:cubicBezTo>
                  <a:pt x="15854721" y="3932183"/>
                  <a:pt x="15854721" y="3932183"/>
                  <a:pt x="19087888" y="3932183"/>
                </a:cubicBezTo>
                <a:cubicBezTo>
                  <a:pt x="19320664" y="3932183"/>
                  <a:pt x="19530116" y="3746604"/>
                  <a:pt x="19530116" y="3491588"/>
                </a:cubicBezTo>
                <a:cubicBezTo>
                  <a:pt x="19530116" y="3236572"/>
                  <a:pt x="19320664" y="3050993"/>
                  <a:pt x="19087888" y="3050993"/>
                </a:cubicBezTo>
                <a:cubicBezTo>
                  <a:pt x="19087888" y="3050993"/>
                  <a:pt x="19087888" y="3050993"/>
                  <a:pt x="15854721" y="3050993"/>
                </a:cubicBezTo>
                <a:close/>
                <a:moveTo>
                  <a:pt x="14202912" y="1937932"/>
                </a:moveTo>
                <a:cubicBezTo>
                  <a:pt x="22717108" y="1937932"/>
                  <a:pt x="22717108" y="1937932"/>
                  <a:pt x="22717108" y="1937932"/>
                </a:cubicBezTo>
                <a:lnTo>
                  <a:pt x="22717108" y="6714629"/>
                </a:lnTo>
                <a:cubicBezTo>
                  <a:pt x="21507528" y="6714629"/>
                  <a:pt x="21507528" y="6714629"/>
                  <a:pt x="21507528" y="6714629"/>
                </a:cubicBezTo>
                <a:cubicBezTo>
                  <a:pt x="21368052" y="6714629"/>
                  <a:pt x="21205250" y="6784479"/>
                  <a:pt x="21135274" y="6877061"/>
                </a:cubicBezTo>
                <a:cubicBezTo>
                  <a:pt x="19902368" y="8291843"/>
                  <a:pt x="19902368" y="8291843"/>
                  <a:pt x="19902368" y="8291843"/>
                </a:cubicBezTo>
                <a:cubicBezTo>
                  <a:pt x="19902368" y="7178782"/>
                  <a:pt x="19902368" y="7178782"/>
                  <a:pt x="19902368" y="7178782"/>
                </a:cubicBezTo>
                <a:cubicBezTo>
                  <a:pt x="19902368" y="6923353"/>
                  <a:pt x="19762892" y="6714629"/>
                  <a:pt x="19506790" y="6714629"/>
                </a:cubicBezTo>
                <a:cubicBezTo>
                  <a:pt x="14202912" y="6714629"/>
                  <a:pt x="14202912" y="6714629"/>
                  <a:pt x="14202912" y="6714629"/>
                </a:cubicBezTo>
                <a:cubicBezTo>
                  <a:pt x="14202912" y="1937932"/>
                  <a:pt x="14202912" y="1937932"/>
                  <a:pt x="14202912" y="1937932"/>
                </a:cubicBezTo>
                <a:close/>
                <a:moveTo>
                  <a:pt x="13761160" y="1033596"/>
                </a:moveTo>
                <a:cubicBezTo>
                  <a:pt x="13505058" y="1033596"/>
                  <a:pt x="13318932" y="1242321"/>
                  <a:pt x="13318932" y="1497337"/>
                </a:cubicBezTo>
                <a:cubicBezTo>
                  <a:pt x="13318932" y="7178782"/>
                  <a:pt x="13318932" y="7178782"/>
                  <a:pt x="13318932" y="7178782"/>
                </a:cubicBezTo>
                <a:cubicBezTo>
                  <a:pt x="13318932" y="7433798"/>
                  <a:pt x="13505058" y="7619377"/>
                  <a:pt x="13761160" y="7619377"/>
                </a:cubicBezTo>
                <a:cubicBezTo>
                  <a:pt x="19018388" y="7619377"/>
                  <a:pt x="19018388" y="7619377"/>
                  <a:pt x="19018388" y="7619377"/>
                </a:cubicBezTo>
                <a:cubicBezTo>
                  <a:pt x="19018388" y="9520632"/>
                  <a:pt x="19018388" y="9520632"/>
                  <a:pt x="19018388" y="9520632"/>
                </a:cubicBezTo>
                <a:cubicBezTo>
                  <a:pt x="19018388" y="9706211"/>
                  <a:pt x="19157864" y="9868644"/>
                  <a:pt x="19343990" y="9938081"/>
                </a:cubicBezTo>
                <a:cubicBezTo>
                  <a:pt x="19390640" y="9961227"/>
                  <a:pt x="19460140" y="9961227"/>
                  <a:pt x="19506790" y="9961227"/>
                </a:cubicBezTo>
                <a:cubicBezTo>
                  <a:pt x="19622940" y="9961227"/>
                  <a:pt x="19762892" y="9891790"/>
                  <a:pt x="19855718" y="9798794"/>
                </a:cubicBezTo>
                <a:cubicBezTo>
                  <a:pt x="21693652" y="7619377"/>
                  <a:pt x="21693652" y="7619377"/>
                  <a:pt x="21693652" y="7619377"/>
                </a:cubicBezTo>
                <a:cubicBezTo>
                  <a:pt x="23158860" y="7619377"/>
                  <a:pt x="23158860" y="7619377"/>
                  <a:pt x="23158860" y="7619377"/>
                </a:cubicBezTo>
                <a:cubicBezTo>
                  <a:pt x="23391636" y="7619377"/>
                  <a:pt x="23601088" y="7433798"/>
                  <a:pt x="23601088" y="7178782"/>
                </a:cubicBezTo>
                <a:cubicBezTo>
                  <a:pt x="23601088" y="1497337"/>
                  <a:pt x="23601088" y="1497337"/>
                  <a:pt x="23601088" y="1497337"/>
                </a:cubicBezTo>
                <a:cubicBezTo>
                  <a:pt x="23601088" y="1242321"/>
                  <a:pt x="23391636" y="1033596"/>
                  <a:pt x="23158860" y="1033596"/>
                </a:cubicBezTo>
                <a:cubicBezTo>
                  <a:pt x="13761160" y="1033596"/>
                  <a:pt x="13761160" y="1033596"/>
                  <a:pt x="13761160" y="1033596"/>
                </a:cubicBezTo>
                <a:close/>
                <a:moveTo>
                  <a:pt x="0" y="0"/>
                </a:moveTo>
                <a:lnTo>
                  <a:pt x="24377650" y="0"/>
                </a:lnTo>
                <a:lnTo>
                  <a:pt x="2437765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wrap="square" tIns="45720" bIns="45720">
            <a:noAutofit/>
          </a:bodyPr>
          <a:lstStyle/>
          <a:p>
            <a:endParaRPr lang="id-ID" sz="900" dirty="0">
              <a:solidFill>
                <a:srgbClr val="516D8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20925" y="1310651"/>
            <a:ext cx="488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Contacts</a:t>
            </a:r>
          </a:p>
        </p:txBody>
      </p:sp>
      <p:sp>
        <p:nvSpPr>
          <p:cNvPr id="45" name="Text Placeholder 5"/>
          <p:cNvSpPr txBox="1">
            <a:spLocks/>
          </p:cNvSpPr>
          <p:nvPr/>
        </p:nvSpPr>
        <p:spPr>
          <a:xfrm>
            <a:off x="1220925" y="2615356"/>
            <a:ext cx="3883280" cy="1686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contact me with any questions you want to ask me </a:t>
            </a: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28276" y="5662052"/>
            <a:ext cx="718876" cy="718876"/>
            <a:chOff x="2890439" y="9465844"/>
            <a:chExt cx="1437751" cy="1437751"/>
          </a:xfrm>
        </p:grpSpPr>
        <p:sp>
          <p:nvSpPr>
            <p:cNvPr id="48" name="Shape 895"/>
            <p:cNvSpPr/>
            <p:nvPr/>
          </p:nvSpPr>
          <p:spPr>
            <a:xfrm>
              <a:off x="2890439" y="9465844"/>
              <a:ext cx="1437751" cy="1437751"/>
            </a:xfrm>
            <a:prstGeom prst="ellipse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25394" tIns="25394" rIns="25394" bIns="25394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9" name="Shape 2836"/>
            <p:cNvSpPr/>
            <p:nvPr/>
          </p:nvSpPr>
          <p:spPr>
            <a:xfrm>
              <a:off x="3330321" y="9990241"/>
              <a:ext cx="558655" cy="4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Lato Light" charset="0"/>
                <a:ea typeface="Lato Light" charset="0"/>
                <a:cs typeface="Lato Light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288361" y="5640133"/>
            <a:ext cx="2031378" cy="718876"/>
            <a:chOff x="9633747" y="9675972"/>
            <a:chExt cx="4062754" cy="1437751"/>
          </a:xfrm>
        </p:grpSpPr>
        <p:sp>
          <p:nvSpPr>
            <p:cNvPr id="54" name="Shape 895"/>
            <p:cNvSpPr/>
            <p:nvPr/>
          </p:nvSpPr>
          <p:spPr>
            <a:xfrm>
              <a:off x="9633747" y="9675972"/>
              <a:ext cx="1437751" cy="1437751"/>
            </a:xfrm>
            <a:prstGeom prst="ellipse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25394" tIns="25394" rIns="25394" bIns="25394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7" name="Rectangle 56"/>
            <p:cNvSpPr>
              <a:spLocks/>
            </p:cNvSpPr>
            <p:nvPr/>
          </p:nvSpPr>
          <p:spPr bwMode="auto">
            <a:xfrm>
              <a:off x="11513210" y="9974122"/>
              <a:ext cx="2183291" cy="84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>
              <a:spAutoFit/>
            </a:bodyPr>
            <a:lstStyle/>
            <a:p>
              <a:pPr defTabSz="2286000">
                <a:lnSpc>
                  <a:spcPts val="3600"/>
                </a:lnSpc>
              </a:pPr>
              <a:r>
                <a:rPr lang="en-US" sz="2200" dirty="0">
                  <a:solidFill>
                    <a:srgbClr val="002060"/>
                  </a:solidFill>
                  <a:latin typeface="Montserrat" charset="0"/>
                  <a:ea typeface="Montserrat" charset="0"/>
                  <a:cs typeface="Montserrat" charset="0"/>
                  <a:sym typeface="Bebas Neue" charset="0"/>
                </a:rPr>
                <a:t>Ukraine</a:t>
              </a:r>
            </a:p>
          </p:txBody>
        </p:sp>
        <p:sp>
          <p:nvSpPr>
            <p:cNvPr id="58" name="Shape 2934"/>
            <p:cNvSpPr/>
            <p:nvPr/>
          </p:nvSpPr>
          <p:spPr>
            <a:xfrm>
              <a:off x="10136606" y="9936872"/>
              <a:ext cx="40629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Lato Light" charset="0"/>
                <a:ea typeface="Lato Light" charset="0"/>
                <a:cs typeface="Lato Light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55016" y="5673457"/>
            <a:ext cx="3115695" cy="718876"/>
            <a:chOff x="16373035" y="9497322"/>
            <a:chExt cx="6231389" cy="1437751"/>
          </a:xfrm>
        </p:grpSpPr>
        <p:sp>
          <p:nvSpPr>
            <p:cNvPr id="60" name="Shape 895"/>
            <p:cNvSpPr/>
            <p:nvPr/>
          </p:nvSpPr>
          <p:spPr>
            <a:xfrm>
              <a:off x="16373035" y="9497322"/>
              <a:ext cx="1437751" cy="1437751"/>
            </a:xfrm>
            <a:prstGeom prst="ellipse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25394" tIns="25394" rIns="25394" bIns="25394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1" name="Rectangle 60"/>
            <p:cNvSpPr>
              <a:spLocks/>
            </p:cNvSpPr>
            <p:nvPr/>
          </p:nvSpPr>
          <p:spPr bwMode="auto">
            <a:xfrm>
              <a:off x="18250669" y="9908420"/>
              <a:ext cx="435375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200" dirty="0">
                  <a:solidFill>
                    <a:srgbClr val="516D89"/>
                  </a:solidFill>
                </a:rPr>
                <a:t>+380</a:t>
              </a:r>
              <a:r>
                <a:rPr lang="ru-RU" sz="2200" dirty="0">
                  <a:solidFill>
                    <a:srgbClr val="516D89"/>
                  </a:solidFill>
                </a:rPr>
                <a:t>-</a:t>
              </a:r>
              <a:r>
                <a:rPr lang="en-US" sz="2200" dirty="0">
                  <a:solidFill>
                    <a:srgbClr val="516D89"/>
                  </a:solidFill>
                </a:rPr>
                <a:t>66</a:t>
              </a:r>
              <a:r>
                <a:rPr lang="ru-RU" sz="2200" dirty="0">
                  <a:solidFill>
                    <a:srgbClr val="516D89"/>
                  </a:solidFill>
                </a:rPr>
                <a:t>-</a:t>
              </a:r>
              <a:r>
                <a:rPr lang="en-US" sz="2200" dirty="0">
                  <a:solidFill>
                    <a:srgbClr val="516D89"/>
                  </a:solidFill>
                </a:rPr>
                <a:t>0043</a:t>
              </a:r>
              <a:r>
                <a:rPr lang="ru-RU" sz="2200" dirty="0">
                  <a:solidFill>
                    <a:srgbClr val="516D89"/>
                  </a:solidFill>
                </a:rPr>
                <a:t>-</a:t>
              </a:r>
              <a:r>
                <a:rPr lang="en-US" sz="2200" dirty="0">
                  <a:solidFill>
                    <a:srgbClr val="516D89"/>
                  </a:solidFill>
                </a:rPr>
                <a:t>073</a:t>
              </a:r>
            </a:p>
          </p:txBody>
        </p:sp>
        <p:sp>
          <p:nvSpPr>
            <p:cNvPr id="65" name="Shape 2944"/>
            <p:cNvSpPr/>
            <p:nvPr/>
          </p:nvSpPr>
          <p:spPr>
            <a:xfrm>
              <a:off x="16812917" y="9914061"/>
              <a:ext cx="558655" cy="55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Lato Light" charset="0"/>
                <a:ea typeface="Lato Light" charset="0"/>
                <a:cs typeface="Lato Light" charset="0"/>
              </a:endParaRPr>
            </a:p>
          </p:txBody>
        </p:sp>
      </p:grp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1341127" y="3811017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F6734-7EAE-45DE-B61A-24C2027A77C7}"/>
              </a:ext>
            </a:extLst>
          </p:cNvPr>
          <p:cNvSpPr/>
          <p:nvPr/>
        </p:nvSpPr>
        <p:spPr>
          <a:xfrm>
            <a:off x="2096891" y="5837988"/>
            <a:ext cx="30564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516D8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Anton.Vityaz@gmail.com</a:t>
            </a:r>
            <a:endParaRPr lang="ru-RU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744C5-E53D-4C01-9EEA-C2D9C345158B}"/>
              </a:ext>
            </a:extLst>
          </p:cNvPr>
          <p:cNvSpPr txBox="1"/>
          <p:nvPr/>
        </p:nvSpPr>
        <p:spPr>
          <a:xfrm>
            <a:off x="1341127" y="4203032"/>
            <a:ext cx="382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Facebook: </a:t>
            </a:r>
            <a:r>
              <a:rPr lang="en-US" sz="2200" dirty="0">
                <a:solidFill>
                  <a:srgbClr val="516D89"/>
                </a:solidFill>
              </a:rPr>
              <a:t>anton.vityaz</a:t>
            </a:r>
          </a:p>
          <a:p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Skype: </a:t>
            </a:r>
            <a:r>
              <a:rPr lang="en-US" sz="2200" dirty="0">
                <a:solidFill>
                  <a:srgbClr val="516D89"/>
                </a:solidFill>
              </a:rPr>
              <a:t>anton.vityaz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83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761289" y="3041626"/>
            <a:ext cx="777240" cy="7747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Montserrat Semi"/>
                <a:ea typeface="Titillium" charset="0"/>
                <a:cs typeface="Titillium" charset="0"/>
              </a:rPr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49909" y="3816375"/>
            <a:ext cx="0" cy="30407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594631" y="3059668"/>
            <a:ext cx="2976464" cy="1412735"/>
            <a:chOff x="15378498" y="2034309"/>
            <a:chExt cx="5952927" cy="2825470"/>
          </a:xfrm>
        </p:grpSpPr>
        <p:sp>
          <p:nvSpPr>
            <p:cNvPr id="14" name="Rectangle 13"/>
            <p:cNvSpPr/>
            <p:nvPr/>
          </p:nvSpPr>
          <p:spPr>
            <a:xfrm>
              <a:off x="15378498" y="2034309"/>
              <a:ext cx="498918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What is ALM for you</a:t>
              </a:r>
            </a:p>
          </p:txBody>
        </p:sp>
        <p:sp>
          <p:nvSpPr>
            <p:cNvPr id="15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Current practices, how your BA practice fit with ALM, why you out of ALM and what issues and risks affect you and your team.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2475" y="1162509"/>
            <a:ext cx="437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Agenda</a:t>
            </a:r>
          </a:p>
        </p:txBody>
      </p:sp>
      <p:pic>
        <p:nvPicPr>
          <p:cNvPr id="4" name="Місце для зображення 3" descr="Зображення, що містить особа, чоловік, будівля, краватка&#10;&#10;Автоматично згенерований опис">
            <a:extLst>
              <a:ext uri="{FF2B5EF4-FFF2-40B4-BE49-F238E27FC236}">
                <a16:creationId xmlns:a16="http://schemas.microsoft.com/office/drawing/2014/main" id="{E3021BDE-79B4-4C4A-9043-3A49006322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20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427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149909" y="893"/>
            <a:ext cx="0" cy="1721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49909" y="2497201"/>
            <a:ext cx="0" cy="1688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49909" y="4960359"/>
            <a:ext cx="0" cy="18967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/>
          <p:cNvSpPr>
            <a:spLocks/>
          </p:cNvSpPr>
          <p:nvPr/>
        </p:nvSpPr>
        <p:spPr bwMode="auto">
          <a:xfrm>
            <a:off x="1761289" y="1722453"/>
            <a:ext cx="777240" cy="7747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Montserrat Semi"/>
                <a:ea typeface="Titillium" charset="0"/>
                <a:cs typeface="Titillium" charset="0"/>
              </a:rPr>
              <a:t>2</a:t>
            </a:r>
          </a:p>
        </p:txBody>
      </p:sp>
      <p:sp>
        <p:nvSpPr>
          <p:cNvPr id="19" name="AutoShape 2"/>
          <p:cNvSpPr>
            <a:spLocks/>
          </p:cNvSpPr>
          <p:nvPr/>
        </p:nvSpPr>
        <p:spPr bwMode="auto">
          <a:xfrm>
            <a:off x="1761289" y="4185611"/>
            <a:ext cx="777240" cy="7747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Montserrat Semi"/>
                <a:ea typeface="Titillium" charset="0"/>
                <a:cs typeface="Titillium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52375" y="1724299"/>
            <a:ext cx="2896279" cy="1412735"/>
            <a:chOff x="15538868" y="2034309"/>
            <a:chExt cx="5792557" cy="2825470"/>
          </a:xfrm>
        </p:grpSpPr>
        <p:sp>
          <p:nvSpPr>
            <p:cNvPr id="22" name="Rectangle 21"/>
            <p:cNvSpPr/>
            <p:nvPr/>
          </p:nvSpPr>
          <p:spPr>
            <a:xfrm>
              <a:off x="15538868" y="2034309"/>
              <a:ext cx="259750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ALM OOB</a:t>
              </a:r>
            </a:p>
          </p:txBody>
        </p:sp>
        <p:sp>
          <p:nvSpPr>
            <p:cNvPr id="23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 Microsoft Azure DevOps offers to your NOW with out of the box? What you can use ang got benefits now.</a:t>
              </a: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2376" y="4195190"/>
            <a:ext cx="2896279" cy="1421198"/>
            <a:chOff x="15538868" y="2017383"/>
            <a:chExt cx="5792557" cy="2842396"/>
          </a:xfrm>
        </p:grpSpPr>
        <p:sp>
          <p:nvSpPr>
            <p:cNvPr id="27" name="Rectangle 26"/>
            <p:cNvSpPr/>
            <p:nvPr/>
          </p:nvSpPr>
          <p:spPr>
            <a:xfrm>
              <a:off x="15675124" y="2017383"/>
              <a:ext cx="315855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Extend ALM</a:t>
              </a:r>
            </a:p>
          </p:txBody>
        </p:sp>
        <p:sp>
          <p:nvSpPr>
            <p:cNvPr id="28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Microsoft Azure DevOps offers process model extensions: you can add custom work types, add new fields and change work item forms. Understand </a:t>
              </a:r>
              <a:r>
                <a:rPr lang="en-US" sz="11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SWOT of customized ALM, some suggestions and next steps</a:t>
              </a:r>
              <a:endParaRPr lang="en-US" sz="105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 algn="justLow">
                <a:lnSpc>
                  <a:spcPct val="100000"/>
                </a:lnSpc>
                <a:buNone/>
              </a:pPr>
              <a:endParaRPr lang="en-US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8" name="Місце для зображення 7" descr="Зображення, що містить особа, у приміщенні, стіл, стіна&#10;&#10;Автоматично згенерований опис">
            <a:extLst>
              <a:ext uri="{FF2B5EF4-FFF2-40B4-BE49-F238E27FC236}">
                <a16:creationId xmlns:a16="http://schemas.microsoft.com/office/drawing/2014/main" id="{F97AC838-EE8E-48D9-89EC-D2DBAD061E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19740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49909" y="894"/>
            <a:ext cx="0" cy="30407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"/>
          <p:cNvSpPr>
            <a:spLocks/>
          </p:cNvSpPr>
          <p:nvPr/>
        </p:nvSpPr>
        <p:spPr bwMode="auto">
          <a:xfrm>
            <a:off x="1761289" y="3041626"/>
            <a:ext cx="777240" cy="7747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Montserrat Semi"/>
                <a:ea typeface="Titillium" charset="0"/>
                <a:cs typeface="Titillium" charset="0"/>
              </a:rPr>
              <a:t>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69125" y="3041626"/>
            <a:ext cx="2896279" cy="1430777"/>
            <a:chOff x="15538868" y="1998225"/>
            <a:chExt cx="5792557" cy="2861554"/>
          </a:xfrm>
        </p:grpSpPr>
        <p:sp>
          <p:nvSpPr>
            <p:cNvPr id="15" name="Rectangle 14"/>
            <p:cNvSpPr/>
            <p:nvPr/>
          </p:nvSpPr>
          <p:spPr>
            <a:xfrm>
              <a:off x="16282506" y="1998225"/>
              <a:ext cx="211981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Montserrat" charset="0"/>
                  <a:ea typeface="Montserrat" charset="0"/>
                  <a:cs typeface="Montserrat" charset="0"/>
                </a:rPr>
                <a:t>Explore</a:t>
              </a:r>
            </a:p>
          </p:txBody>
        </p:sp>
        <p:sp>
          <p:nvSpPr>
            <p:cNvPr id="16" name="Text Placeholder 5"/>
            <p:cNvSpPr txBox="1">
              <a:spLocks/>
            </p:cNvSpPr>
            <p:nvPr/>
          </p:nvSpPr>
          <p:spPr>
            <a:xfrm>
              <a:off x="15538868" y="2971965"/>
              <a:ext cx="5792557" cy="18878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Low">
                <a:lnSpc>
                  <a:spcPct val="100000"/>
                </a:lnSpc>
                <a:buNone/>
              </a:pPr>
              <a:r>
                <a:rPr lang="en-US" sz="11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Explore customized process and some sample  cases</a:t>
              </a:r>
            </a:p>
          </p:txBody>
        </p:sp>
      </p:grpSp>
      <p:pic>
        <p:nvPicPr>
          <p:cNvPr id="11" name="Місце для зображення 10" descr="Зображення, що містить чоловік, вікно, стіл&#10;&#10;Автоматично згенерований опис">
            <a:extLst>
              <a:ext uri="{FF2B5EF4-FFF2-40B4-BE49-F238E27FC236}">
                <a16:creationId xmlns:a16="http://schemas.microsoft.com/office/drawing/2014/main" id="{FD3B7E46-8099-40B3-B411-6C0B0F5E5A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r="20344"/>
          <a:stretch>
            <a:fillRect/>
          </a:stretch>
        </p:blipFill>
        <p:spPr/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E2B962-7C5C-42B0-B4CA-87C5A24EA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28" y="5386442"/>
            <a:ext cx="900562" cy="900562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0DB94526-DF53-48C0-BE40-7813AC1AFE3C}"/>
              </a:ext>
            </a:extLst>
          </p:cNvPr>
          <p:cNvSpPr/>
          <p:nvPr/>
        </p:nvSpPr>
        <p:spPr>
          <a:xfrm>
            <a:off x="3015921" y="5652057"/>
            <a:ext cx="221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Think. Do. Repeat</a:t>
            </a:r>
          </a:p>
        </p:txBody>
      </p:sp>
    </p:spTree>
    <p:extLst>
      <p:ext uri="{BB962C8B-B14F-4D97-AF65-F5344CB8AC3E}">
        <p14:creationId xmlns:p14="http://schemas.microsoft.com/office/powerpoint/2010/main" val="36697223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2F335C-ED23-4221-B27E-57381290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is </a:t>
            </a:r>
            <a:r>
              <a:rPr lang="en-US" dirty="0">
                <a:solidFill>
                  <a:srgbClr val="0070C0"/>
                </a:solidFill>
              </a:rPr>
              <a:t>ALM</a:t>
            </a:r>
            <a:r>
              <a:rPr lang="en-US" dirty="0"/>
              <a:t> for </a:t>
            </a:r>
            <a:r>
              <a:rPr lang="en-US" dirty="0">
                <a:solidFill>
                  <a:srgbClr val="00B050"/>
                </a:solidFill>
              </a:rPr>
              <a:t>you</a:t>
            </a:r>
            <a:r>
              <a:rPr lang="en-US" dirty="0"/>
              <a:t>?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A82F16-F5D5-4DB0-B066-6DA0114C2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66800" y="2653868"/>
            <a:ext cx="46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Azure DevOps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358120"/>
            <a:ext cx="4483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What a name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066800" y="4457722"/>
            <a:ext cx="3883280" cy="1686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to the new name for TFS we got some cognitive confusions when we are talking about Microsoft Azure DevOps services. Its perceived as a solely tech tools for wired engineers at the -1 floor of the software development factory.</a:t>
            </a:r>
          </a:p>
          <a:p>
            <a:pPr marL="0" indent="0" algn="justLow">
              <a:lnSpc>
                <a:spcPct val="100000"/>
              </a:lnSpc>
              <a:buNone/>
            </a:pPr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39596" y="5959123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Місце для зображення 3" descr="Зображення, що містить особа, чоловік, будівля&#10;&#10;Автоматично згенерований опис">
            <a:extLst>
              <a:ext uri="{FF2B5EF4-FFF2-40B4-BE49-F238E27FC236}">
                <a16:creationId xmlns:a16="http://schemas.microsoft.com/office/drawing/2014/main" id="{89C3483C-05B0-4D89-90A3-A31E5DC46C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5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15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50745" y="2687735"/>
            <a:ext cx="433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Business Analyst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745" y="2391987"/>
            <a:ext cx="43396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What a pleasure to be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850745" y="4491589"/>
            <a:ext cx="3274455" cy="1686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 very nice and very business. Full of insights, model and communication with stakeholders </a:t>
            </a:r>
          </a:p>
          <a:p>
            <a:pPr marL="0" indent="0" algn="justLow">
              <a:lnSpc>
                <a:spcPct val="100000"/>
              </a:lnSpc>
              <a:buNone/>
            </a:pPr>
            <a:endParaRPr lang="en-US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921396" y="6178316"/>
            <a:ext cx="5986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Місце для зображення 3" descr="Зображення, що містить особа, у приміщенні, стоячий, вино&#10;&#10;Автоматично згенерований опис">
            <a:extLst>
              <a:ext uri="{FF2B5EF4-FFF2-40B4-BE49-F238E27FC236}">
                <a16:creationId xmlns:a16="http://schemas.microsoft.com/office/drawing/2014/main" id="{ED26F735-B6F2-4DFB-B67F-4876C1AFFE7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5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677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1448</Words>
  <Application>Microsoft Office PowerPoint</Application>
  <PresentationFormat>Широкий екран</PresentationFormat>
  <Paragraphs>260</Paragraphs>
  <Slides>39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54" baseType="lpstr">
      <vt:lpstr>Arial</vt:lpstr>
      <vt:lpstr>Calibri</vt:lpstr>
      <vt:lpstr>Calibri Light</vt:lpstr>
      <vt:lpstr>Gill Sans</vt:lpstr>
      <vt:lpstr>Helvetica Light</vt:lpstr>
      <vt:lpstr>Lato Light</vt:lpstr>
      <vt:lpstr>Montserrat</vt:lpstr>
      <vt:lpstr>Montserrat </vt:lpstr>
      <vt:lpstr>Montserrat Extra</vt:lpstr>
      <vt:lpstr>Montserrat Semi</vt:lpstr>
      <vt:lpstr>Montserrat SemiBold</vt:lpstr>
      <vt:lpstr>Open Sans</vt:lpstr>
      <vt:lpstr>Rockwell Condensed</vt:lpstr>
      <vt:lpstr>Thinking Of Betty</vt:lpstr>
      <vt:lpstr>Тема Office</vt:lpstr>
      <vt:lpstr>How to apply ALM to  Enterprise Business Analysis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1. What is ALM for you?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ALM Out of the Box</vt:lpstr>
      <vt:lpstr>Презентація PowerPoint</vt:lpstr>
      <vt:lpstr>Презентація PowerPoint</vt:lpstr>
      <vt:lpstr>Презентація PowerPoint</vt:lpstr>
      <vt:lpstr>Презентація PowerPoint</vt:lpstr>
      <vt:lpstr>3. Extend your ALM</vt:lpstr>
      <vt:lpstr>Extensions approaches</vt:lpstr>
      <vt:lpstr>Презентація PowerPoint</vt:lpstr>
      <vt:lpstr>Enterprise Business Analysis Process</vt:lpstr>
      <vt:lpstr>4. Explore Sample Case</vt:lpstr>
      <vt:lpstr>Sample EBA Process</vt:lpstr>
      <vt:lpstr>Project setup</vt:lpstr>
      <vt:lpstr>Work with Inputs</vt:lpstr>
      <vt:lpstr>Strategic BA &amp; PM</vt:lpstr>
      <vt:lpstr>Prepare to Meeting</vt:lpstr>
      <vt:lpstr>Share Content</vt:lpstr>
      <vt:lpstr>Process model</vt:lpstr>
      <vt:lpstr>Domain model</vt:lpstr>
      <vt:lpstr>Use Case model</vt:lpstr>
      <vt:lpstr>5. Think. Do. Repeat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ALM to  Enterprise Business Analysis</dc:title>
  <dc:creator>Антон Витязь</dc:creator>
  <cp:lastModifiedBy>Антон Витязь</cp:lastModifiedBy>
  <cp:revision>3</cp:revision>
  <dcterms:created xsi:type="dcterms:W3CDTF">2019-07-19T10:31:39Z</dcterms:created>
  <dcterms:modified xsi:type="dcterms:W3CDTF">2019-07-20T09:02:41Z</dcterms:modified>
</cp:coreProperties>
</file>